
<file path=[Content_Types].xml><?xml version="1.0" encoding="utf-8"?>
<Types xmlns="http://schemas.openxmlformats.org/package/2006/content-types">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8" r:id="rId3"/>
    <p:sldMasterId id="2147483700" r:id="rId4"/>
    <p:sldMasterId id="2147483712" r:id="rId5"/>
    <p:sldMasterId id="2147483724" r:id="rId6"/>
    <p:sldMasterId id="2147483736" r:id="rId7"/>
    <p:sldMasterId id="2147483748" r:id="rId8"/>
    <p:sldMasterId id="2147483760" r:id="rId9"/>
    <p:sldMasterId id="2147483772" r:id="rId10"/>
    <p:sldMasterId id="2147483784" r:id="rId11"/>
    <p:sldMasterId id="2147483796" r:id="rId12"/>
    <p:sldMasterId id="2147483808" r:id="rId13"/>
    <p:sldMasterId id="2147483822" r:id="rId14"/>
    <p:sldMasterId id="2147483834" r:id="rId15"/>
    <p:sldMasterId id="2147483846" r:id="rId16"/>
    <p:sldMasterId id="2147483858" r:id="rId17"/>
    <p:sldMasterId id="2147483870" r:id="rId18"/>
    <p:sldMasterId id="2147483882" r:id="rId19"/>
    <p:sldMasterId id="2147483894" r:id="rId20"/>
    <p:sldMasterId id="2147483906" r:id="rId21"/>
    <p:sldMasterId id="2147483918" r:id="rId22"/>
    <p:sldMasterId id="2147483930" r:id="rId23"/>
    <p:sldMasterId id="2147483942" r:id="rId24"/>
    <p:sldMasterId id="2147483954" r:id="rId25"/>
    <p:sldMasterId id="2147484022" r:id="rId26"/>
  </p:sldMasterIdLst>
  <p:notesMasterIdLst>
    <p:notesMasterId r:id="rId56"/>
  </p:notesMasterIdLst>
  <p:sldIdLst>
    <p:sldId id="256" r:id="rId27"/>
    <p:sldId id="287" r:id="rId28"/>
    <p:sldId id="257" r:id="rId29"/>
    <p:sldId id="258" r:id="rId30"/>
    <p:sldId id="259" r:id="rId31"/>
    <p:sldId id="283" r:id="rId32"/>
    <p:sldId id="260" r:id="rId33"/>
    <p:sldId id="261" r:id="rId34"/>
    <p:sldId id="282" r:id="rId35"/>
    <p:sldId id="262" r:id="rId36"/>
    <p:sldId id="267" r:id="rId37"/>
    <p:sldId id="264" r:id="rId38"/>
    <p:sldId id="286" r:id="rId39"/>
    <p:sldId id="265" r:id="rId40"/>
    <p:sldId id="266" r:id="rId41"/>
    <p:sldId id="268" r:id="rId42"/>
    <p:sldId id="269" r:id="rId43"/>
    <p:sldId id="271" r:id="rId44"/>
    <p:sldId id="270" r:id="rId45"/>
    <p:sldId id="273" r:id="rId46"/>
    <p:sldId id="275" r:id="rId47"/>
    <p:sldId id="284" r:id="rId48"/>
    <p:sldId id="276" r:id="rId49"/>
    <p:sldId id="277" r:id="rId50"/>
    <p:sldId id="278" r:id="rId51"/>
    <p:sldId id="280" r:id="rId52"/>
    <p:sldId id="279" r:id="rId53"/>
    <p:sldId id="281" r:id="rId54"/>
    <p:sldId id="285"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0A4D7-5BEC-4A52-B00D-FEAB0353A6E5}" type="doc">
      <dgm:prSet loTypeId="urn:microsoft.com/office/officeart/2005/8/layout/radial1" loCatId="cycle" qsTypeId="urn:microsoft.com/office/officeart/2005/8/quickstyle/simple1" qsCatId="simple" csTypeId="urn:microsoft.com/office/officeart/2005/8/colors/accent6_2" csCatId="accent6" phldr="1"/>
      <dgm:spPr/>
      <dgm:t>
        <a:bodyPr/>
        <a:lstStyle/>
        <a:p>
          <a:endParaRPr lang="en-US"/>
        </a:p>
      </dgm:t>
    </dgm:pt>
    <dgm:pt modelId="{3D159384-38D3-46ED-828D-986A32BDD2B1}">
      <dgm:prSet phldrT="[Text]"/>
      <dgm:spPr/>
      <dgm:t>
        <a:bodyPr/>
        <a:lstStyle/>
        <a:p>
          <a:r>
            <a:rPr lang="en-US" dirty="0" err="1" smtClean="0"/>
            <a:t>Vyasadeva’s</a:t>
          </a:r>
          <a:r>
            <a:rPr lang="en-US" dirty="0" smtClean="0"/>
            <a:t> meditation and realization</a:t>
          </a:r>
          <a:endParaRPr lang="en-US" dirty="0"/>
        </a:p>
      </dgm:t>
    </dgm:pt>
    <dgm:pt modelId="{2A76646E-3BA2-43C9-8841-95253129B23D}" type="parTrans" cxnId="{7604BFD0-52CE-48B0-9D59-6088D3B970E8}">
      <dgm:prSet/>
      <dgm:spPr/>
      <dgm:t>
        <a:bodyPr/>
        <a:lstStyle/>
        <a:p>
          <a:endParaRPr lang="en-US"/>
        </a:p>
      </dgm:t>
    </dgm:pt>
    <dgm:pt modelId="{7944A383-D85D-4890-9DC1-BB4F5F958575}" type="sibTrans" cxnId="{7604BFD0-52CE-48B0-9D59-6088D3B970E8}">
      <dgm:prSet/>
      <dgm:spPr/>
      <dgm:t>
        <a:bodyPr/>
        <a:lstStyle/>
        <a:p>
          <a:endParaRPr lang="en-US"/>
        </a:p>
      </dgm:t>
    </dgm:pt>
    <dgm:pt modelId="{87714143-6DE4-486C-A1DF-3594E8A3AEC4}">
      <dgm:prSet phldrT="[Text]"/>
      <dgm:spPr/>
      <dgm:t>
        <a:bodyPr/>
        <a:lstStyle/>
        <a:p>
          <a:r>
            <a:rPr lang="en-US" dirty="0" err="1" smtClean="0"/>
            <a:t>Antaranga</a:t>
          </a:r>
          <a:r>
            <a:rPr lang="en-US" dirty="0" smtClean="0"/>
            <a:t> </a:t>
          </a:r>
          <a:r>
            <a:rPr lang="en-US" dirty="0" err="1" smtClean="0"/>
            <a:t>Sakti</a:t>
          </a:r>
          <a:endParaRPr lang="en-US" dirty="0"/>
        </a:p>
      </dgm:t>
    </dgm:pt>
    <dgm:pt modelId="{1A89C899-3450-4485-BB86-2A44FD3E2C71}" type="parTrans" cxnId="{18DF6DC1-2D71-4092-A85D-2AA02462B7C2}">
      <dgm:prSet/>
      <dgm:spPr/>
      <dgm:t>
        <a:bodyPr/>
        <a:lstStyle/>
        <a:p>
          <a:endParaRPr lang="en-US"/>
        </a:p>
      </dgm:t>
    </dgm:pt>
    <dgm:pt modelId="{767B6D5B-E05C-4037-8B39-2457596051C9}" type="sibTrans" cxnId="{18DF6DC1-2D71-4092-A85D-2AA02462B7C2}">
      <dgm:prSet/>
      <dgm:spPr/>
      <dgm:t>
        <a:bodyPr/>
        <a:lstStyle/>
        <a:p>
          <a:endParaRPr lang="en-US"/>
        </a:p>
      </dgm:t>
    </dgm:pt>
    <dgm:pt modelId="{B4A53F83-5B16-494B-88AB-CAEC2A9A3E47}">
      <dgm:prSet phldrT="[Text]"/>
      <dgm:spPr/>
      <dgm:t>
        <a:bodyPr/>
        <a:lstStyle/>
        <a:p>
          <a:r>
            <a:rPr lang="en-US" dirty="0" err="1" smtClean="0"/>
            <a:t>Bahiranga</a:t>
          </a:r>
          <a:r>
            <a:rPr lang="en-US" dirty="0" smtClean="0"/>
            <a:t> </a:t>
          </a:r>
          <a:r>
            <a:rPr lang="en-US" dirty="0" err="1" smtClean="0"/>
            <a:t>Sakti</a:t>
          </a:r>
          <a:r>
            <a:rPr lang="en-US" dirty="0" smtClean="0"/>
            <a:t> in complete control of the Lord</a:t>
          </a:r>
          <a:endParaRPr lang="en-US" dirty="0"/>
        </a:p>
      </dgm:t>
    </dgm:pt>
    <dgm:pt modelId="{F00955AC-AC62-4B6C-BE49-46475C62E313}" type="parTrans" cxnId="{7DD69A33-6CFC-4AB3-9151-28AA7F4E974D}">
      <dgm:prSet/>
      <dgm:spPr/>
      <dgm:t>
        <a:bodyPr/>
        <a:lstStyle/>
        <a:p>
          <a:endParaRPr lang="en-US"/>
        </a:p>
      </dgm:t>
    </dgm:pt>
    <dgm:pt modelId="{26E29E95-8170-4637-BF65-1BECECBE8390}" type="sibTrans" cxnId="{7DD69A33-6CFC-4AB3-9151-28AA7F4E974D}">
      <dgm:prSet/>
      <dgm:spPr/>
      <dgm:t>
        <a:bodyPr/>
        <a:lstStyle/>
        <a:p>
          <a:endParaRPr lang="en-US"/>
        </a:p>
      </dgm:t>
    </dgm:pt>
    <dgm:pt modelId="{E9AE8727-7690-4D03-B8CE-8603FFF3679B}">
      <dgm:prSet phldrT="[Text]"/>
      <dgm:spPr/>
      <dgm:t>
        <a:bodyPr/>
        <a:lstStyle/>
        <a:p>
          <a:r>
            <a:rPr lang="en-US" dirty="0" err="1" smtClean="0"/>
            <a:t>Tathastha</a:t>
          </a:r>
          <a:r>
            <a:rPr lang="en-US" dirty="0" smtClean="0"/>
            <a:t> </a:t>
          </a:r>
          <a:r>
            <a:rPr lang="en-US" dirty="0" err="1" smtClean="0"/>
            <a:t>Sakti</a:t>
          </a:r>
          <a:endParaRPr lang="en-US" dirty="0"/>
        </a:p>
      </dgm:t>
    </dgm:pt>
    <dgm:pt modelId="{5EA583D3-5476-4AD0-9AFC-CA1815A344ED}" type="parTrans" cxnId="{D898860E-3310-43B9-8983-FE90D4C0CE2A}">
      <dgm:prSet/>
      <dgm:spPr/>
      <dgm:t>
        <a:bodyPr/>
        <a:lstStyle/>
        <a:p>
          <a:endParaRPr lang="en-US"/>
        </a:p>
      </dgm:t>
    </dgm:pt>
    <dgm:pt modelId="{898030C8-C952-490C-92F5-F5CAA693A9A2}" type="sibTrans" cxnId="{D898860E-3310-43B9-8983-FE90D4C0CE2A}">
      <dgm:prSet/>
      <dgm:spPr/>
      <dgm:t>
        <a:bodyPr/>
        <a:lstStyle/>
        <a:p>
          <a:endParaRPr lang="en-US"/>
        </a:p>
      </dgm:t>
    </dgm:pt>
    <dgm:pt modelId="{86068B70-AC6E-4817-BAC1-9CF36EE813BF}">
      <dgm:prSet phldrT="[Text]"/>
      <dgm:spPr/>
      <dgm:t>
        <a:bodyPr/>
        <a:lstStyle/>
        <a:p>
          <a:r>
            <a:rPr lang="en-US" dirty="0" smtClean="0"/>
            <a:t>Complete with all </a:t>
          </a:r>
          <a:r>
            <a:rPr lang="en-US" dirty="0" err="1" smtClean="0"/>
            <a:t>Vrindavan</a:t>
          </a:r>
          <a:r>
            <a:rPr lang="en-US" dirty="0" smtClean="0"/>
            <a:t> Pastimes</a:t>
          </a:r>
          <a:endParaRPr lang="en-US" dirty="0"/>
        </a:p>
      </dgm:t>
    </dgm:pt>
    <dgm:pt modelId="{96C0C7C6-17DE-4C95-AD18-D38482BB05F3}" type="parTrans" cxnId="{C1D1A49B-B902-46AA-A46E-8E92036B5C19}">
      <dgm:prSet/>
      <dgm:spPr/>
      <dgm:t>
        <a:bodyPr/>
        <a:lstStyle/>
        <a:p>
          <a:endParaRPr lang="en-US"/>
        </a:p>
      </dgm:t>
    </dgm:pt>
    <dgm:pt modelId="{729DF30C-6C4E-4EAD-8D67-71BCE1962137}" type="sibTrans" cxnId="{C1D1A49B-B902-46AA-A46E-8E92036B5C19}">
      <dgm:prSet/>
      <dgm:spPr/>
      <dgm:t>
        <a:bodyPr/>
        <a:lstStyle/>
        <a:p>
          <a:endParaRPr lang="en-US"/>
        </a:p>
      </dgm:t>
    </dgm:pt>
    <dgm:pt modelId="{3E07C7F5-A691-4D10-9BD1-0E86F913C0E9}">
      <dgm:prSet phldrT="[Text]"/>
      <dgm:spPr/>
      <dgm:t>
        <a:bodyPr/>
        <a:lstStyle/>
        <a:p>
          <a:r>
            <a:rPr lang="en-US" dirty="0" smtClean="0"/>
            <a:t>Struggling with the modes of material natures</a:t>
          </a:r>
          <a:endParaRPr lang="en-US" dirty="0"/>
        </a:p>
      </dgm:t>
    </dgm:pt>
    <dgm:pt modelId="{17F5BBA8-DCE4-4F16-B758-4D13D76AEB75}" type="parTrans" cxnId="{A07A9548-2CE2-42C1-AA8C-5A4FADC9B340}">
      <dgm:prSet/>
      <dgm:spPr/>
      <dgm:t>
        <a:bodyPr/>
        <a:lstStyle/>
        <a:p>
          <a:endParaRPr lang="en-US"/>
        </a:p>
      </dgm:t>
    </dgm:pt>
    <dgm:pt modelId="{524C4B2B-EEEB-4B20-B0AE-3AA73BA50D9C}" type="sibTrans" cxnId="{A07A9548-2CE2-42C1-AA8C-5A4FADC9B340}">
      <dgm:prSet/>
      <dgm:spPr/>
      <dgm:t>
        <a:bodyPr/>
        <a:lstStyle/>
        <a:p>
          <a:endParaRPr lang="en-US"/>
        </a:p>
      </dgm:t>
    </dgm:pt>
    <dgm:pt modelId="{924A44F0-F823-4887-9064-5452F50CC02C}">
      <dgm:prSet phldrT="[Text]"/>
      <dgm:spPr/>
      <dgm:t>
        <a:bodyPr/>
        <a:lstStyle/>
        <a:p>
          <a:r>
            <a:rPr lang="en-US" dirty="0" smtClean="0"/>
            <a:t>Means of Deliverance</a:t>
          </a:r>
          <a:endParaRPr lang="en-US" dirty="0"/>
        </a:p>
      </dgm:t>
    </dgm:pt>
    <dgm:pt modelId="{890E2EB5-0EAD-4DF8-9E6D-84362CD1DD20}" type="parTrans" cxnId="{80C42078-C39A-4FCB-8A9B-655CB154B1B0}">
      <dgm:prSet/>
      <dgm:spPr/>
      <dgm:t>
        <a:bodyPr/>
        <a:lstStyle/>
        <a:p>
          <a:endParaRPr lang="en-US"/>
        </a:p>
      </dgm:t>
    </dgm:pt>
    <dgm:pt modelId="{7ACB905A-76C7-4338-BBF4-9ABA73BBEAF7}" type="sibTrans" cxnId="{80C42078-C39A-4FCB-8A9B-655CB154B1B0}">
      <dgm:prSet/>
      <dgm:spPr/>
      <dgm:t>
        <a:bodyPr/>
        <a:lstStyle/>
        <a:p>
          <a:endParaRPr lang="en-US"/>
        </a:p>
      </dgm:t>
    </dgm:pt>
    <dgm:pt modelId="{97AC5D8E-9A28-4F70-9BD0-67557A5CE5F9}">
      <dgm:prSet phldrT="[Text]"/>
      <dgm:spPr/>
      <dgm:t>
        <a:bodyPr/>
        <a:lstStyle/>
        <a:p>
          <a:r>
            <a:rPr lang="en-US" dirty="0" smtClean="0"/>
            <a:t>The Absolute Truth- Krishna</a:t>
          </a:r>
          <a:endParaRPr lang="en-US" dirty="0"/>
        </a:p>
      </dgm:t>
    </dgm:pt>
    <dgm:pt modelId="{76455930-0D39-40B4-AAAE-F1EA8AA4C9FE}" type="parTrans" cxnId="{DA801E3B-A04E-4448-ACD0-7E6A88BF1661}">
      <dgm:prSet/>
      <dgm:spPr/>
      <dgm:t>
        <a:bodyPr/>
        <a:lstStyle/>
        <a:p>
          <a:endParaRPr lang="en-US"/>
        </a:p>
      </dgm:t>
    </dgm:pt>
    <dgm:pt modelId="{E16BA3E3-9B0D-4502-A551-3E67E03E46D5}" type="sibTrans" cxnId="{DA801E3B-A04E-4448-ACD0-7E6A88BF1661}">
      <dgm:prSet/>
      <dgm:spPr/>
      <dgm:t>
        <a:bodyPr/>
        <a:lstStyle/>
        <a:p>
          <a:endParaRPr lang="en-US"/>
        </a:p>
      </dgm:t>
    </dgm:pt>
    <dgm:pt modelId="{490EB206-BDBF-4B0C-BFD9-034F8892C525}" type="pres">
      <dgm:prSet presAssocID="{CD40A4D7-5BEC-4A52-B00D-FEAB0353A6E5}" presName="cycle" presStyleCnt="0">
        <dgm:presLayoutVars>
          <dgm:chMax val="1"/>
          <dgm:dir/>
          <dgm:animLvl val="ctr"/>
          <dgm:resizeHandles val="exact"/>
        </dgm:presLayoutVars>
      </dgm:prSet>
      <dgm:spPr/>
      <dgm:t>
        <a:bodyPr/>
        <a:lstStyle/>
        <a:p>
          <a:endParaRPr lang="en-US"/>
        </a:p>
      </dgm:t>
    </dgm:pt>
    <dgm:pt modelId="{7B21F5B9-CB68-489A-965D-735FBACED06D}" type="pres">
      <dgm:prSet presAssocID="{3D159384-38D3-46ED-828D-986A32BDD2B1}" presName="centerShape" presStyleLbl="node0" presStyleIdx="0" presStyleCnt="1"/>
      <dgm:spPr/>
      <dgm:t>
        <a:bodyPr/>
        <a:lstStyle/>
        <a:p>
          <a:endParaRPr lang="en-US"/>
        </a:p>
      </dgm:t>
    </dgm:pt>
    <dgm:pt modelId="{4C616F20-DD24-4E61-A7FC-041CD3939B16}" type="pres">
      <dgm:prSet presAssocID="{1A89C899-3450-4485-BB86-2A44FD3E2C71}" presName="Name9" presStyleLbl="parChTrans1D2" presStyleIdx="0" presStyleCnt="5"/>
      <dgm:spPr/>
      <dgm:t>
        <a:bodyPr/>
        <a:lstStyle/>
        <a:p>
          <a:endParaRPr lang="en-US"/>
        </a:p>
      </dgm:t>
    </dgm:pt>
    <dgm:pt modelId="{47F2913B-9D7D-4A78-B00F-C44B1E0E60BB}" type="pres">
      <dgm:prSet presAssocID="{1A89C899-3450-4485-BB86-2A44FD3E2C71}" presName="connTx" presStyleLbl="parChTrans1D2" presStyleIdx="0" presStyleCnt="5"/>
      <dgm:spPr/>
      <dgm:t>
        <a:bodyPr/>
        <a:lstStyle/>
        <a:p>
          <a:endParaRPr lang="en-US"/>
        </a:p>
      </dgm:t>
    </dgm:pt>
    <dgm:pt modelId="{A1A3A1FD-9868-451B-B682-CB36467D4BD8}" type="pres">
      <dgm:prSet presAssocID="{87714143-6DE4-486C-A1DF-3594E8A3AEC4}" presName="node" presStyleLbl="node1" presStyleIdx="0" presStyleCnt="5" custRadScaleRad="87125" custRadScaleInc="-1221">
        <dgm:presLayoutVars>
          <dgm:bulletEnabled val="1"/>
        </dgm:presLayoutVars>
      </dgm:prSet>
      <dgm:spPr/>
      <dgm:t>
        <a:bodyPr/>
        <a:lstStyle/>
        <a:p>
          <a:endParaRPr lang="en-US"/>
        </a:p>
      </dgm:t>
    </dgm:pt>
    <dgm:pt modelId="{13A72425-E8A3-49E9-9F34-D81F057269CA}" type="pres">
      <dgm:prSet presAssocID="{F00955AC-AC62-4B6C-BE49-46475C62E313}" presName="Name9" presStyleLbl="parChTrans1D2" presStyleIdx="1" presStyleCnt="5"/>
      <dgm:spPr/>
      <dgm:t>
        <a:bodyPr/>
        <a:lstStyle/>
        <a:p>
          <a:endParaRPr lang="en-US"/>
        </a:p>
      </dgm:t>
    </dgm:pt>
    <dgm:pt modelId="{CB76EAFB-88FA-4366-A46F-AD270A875C5D}" type="pres">
      <dgm:prSet presAssocID="{F00955AC-AC62-4B6C-BE49-46475C62E313}" presName="connTx" presStyleLbl="parChTrans1D2" presStyleIdx="1" presStyleCnt="5"/>
      <dgm:spPr/>
      <dgm:t>
        <a:bodyPr/>
        <a:lstStyle/>
        <a:p>
          <a:endParaRPr lang="en-US"/>
        </a:p>
      </dgm:t>
    </dgm:pt>
    <dgm:pt modelId="{77162F47-7B24-4C14-B770-E1889906C97C}" type="pres">
      <dgm:prSet presAssocID="{B4A53F83-5B16-494B-88AB-CAEC2A9A3E47}" presName="node" presStyleLbl="node1" presStyleIdx="1" presStyleCnt="5" custRadScaleRad="90157" custRadScaleInc="2912">
        <dgm:presLayoutVars>
          <dgm:bulletEnabled val="1"/>
        </dgm:presLayoutVars>
      </dgm:prSet>
      <dgm:spPr/>
      <dgm:t>
        <a:bodyPr/>
        <a:lstStyle/>
        <a:p>
          <a:endParaRPr lang="en-US"/>
        </a:p>
      </dgm:t>
    </dgm:pt>
    <dgm:pt modelId="{28BB467C-AACC-4AAB-9986-AF46275086CB}" type="pres">
      <dgm:prSet presAssocID="{5EA583D3-5476-4AD0-9AFC-CA1815A344ED}" presName="Name9" presStyleLbl="parChTrans1D2" presStyleIdx="2" presStyleCnt="5"/>
      <dgm:spPr/>
      <dgm:t>
        <a:bodyPr/>
        <a:lstStyle/>
        <a:p>
          <a:endParaRPr lang="en-US"/>
        </a:p>
      </dgm:t>
    </dgm:pt>
    <dgm:pt modelId="{12A7FF9C-BB42-4FBB-BE21-03C145E0CD35}" type="pres">
      <dgm:prSet presAssocID="{5EA583D3-5476-4AD0-9AFC-CA1815A344ED}" presName="connTx" presStyleLbl="parChTrans1D2" presStyleIdx="2" presStyleCnt="5"/>
      <dgm:spPr/>
      <dgm:t>
        <a:bodyPr/>
        <a:lstStyle/>
        <a:p>
          <a:endParaRPr lang="en-US"/>
        </a:p>
      </dgm:t>
    </dgm:pt>
    <dgm:pt modelId="{9933C182-E32E-4A19-8736-E53A3D77309E}" type="pres">
      <dgm:prSet presAssocID="{E9AE8727-7690-4D03-B8CE-8603FFF3679B}" presName="node" presStyleLbl="node1" presStyleIdx="2" presStyleCnt="5" custRadScaleRad="86337" custRadScaleInc="-1667">
        <dgm:presLayoutVars>
          <dgm:bulletEnabled val="1"/>
        </dgm:presLayoutVars>
      </dgm:prSet>
      <dgm:spPr/>
      <dgm:t>
        <a:bodyPr/>
        <a:lstStyle/>
        <a:p>
          <a:endParaRPr lang="en-US"/>
        </a:p>
      </dgm:t>
    </dgm:pt>
    <dgm:pt modelId="{A88AC4F6-FF3F-47CB-A2D1-1DBCE738DE1B}" type="pres">
      <dgm:prSet presAssocID="{890E2EB5-0EAD-4DF8-9E6D-84362CD1DD20}" presName="Name9" presStyleLbl="parChTrans1D2" presStyleIdx="3" presStyleCnt="5"/>
      <dgm:spPr/>
      <dgm:t>
        <a:bodyPr/>
        <a:lstStyle/>
        <a:p>
          <a:endParaRPr lang="en-US"/>
        </a:p>
      </dgm:t>
    </dgm:pt>
    <dgm:pt modelId="{8DB0CFAB-7418-443D-A16A-7C87D9276C33}" type="pres">
      <dgm:prSet presAssocID="{890E2EB5-0EAD-4DF8-9E6D-84362CD1DD20}" presName="connTx" presStyleLbl="parChTrans1D2" presStyleIdx="3" presStyleCnt="5"/>
      <dgm:spPr/>
      <dgm:t>
        <a:bodyPr/>
        <a:lstStyle/>
        <a:p>
          <a:endParaRPr lang="en-US"/>
        </a:p>
      </dgm:t>
    </dgm:pt>
    <dgm:pt modelId="{FD603276-0E40-4BDD-88D0-05B389553A23}" type="pres">
      <dgm:prSet presAssocID="{924A44F0-F823-4887-9064-5452F50CC02C}" presName="node" presStyleLbl="node1" presStyleIdx="3" presStyleCnt="5" custRadScaleRad="88174" custRadScaleInc="-7374">
        <dgm:presLayoutVars>
          <dgm:bulletEnabled val="1"/>
        </dgm:presLayoutVars>
      </dgm:prSet>
      <dgm:spPr/>
      <dgm:t>
        <a:bodyPr/>
        <a:lstStyle/>
        <a:p>
          <a:endParaRPr lang="en-US"/>
        </a:p>
      </dgm:t>
    </dgm:pt>
    <dgm:pt modelId="{0A314DF6-765F-4C6C-9874-09C53B42343D}" type="pres">
      <dgm:prSet presAssocID="{76455930-0D39-40B4-AAAE-F1EA8AA4C9FE}" presName="Name9" presStyleLbl="parChTrans1D2" presStyleIdx="4" presStyleCnt="5"/>
      <dgm:spPr/>
      <dgm:t>
        <a:bodyPr/>
        <a:lstStyle/>
        <a:p>
          <a:endParaRPr lang="en-US"/>
        </a:p>
      </dgm:t>
    </dgm:pt>
    <dgm:pt modelId="{61CFF540-18A5-412C-9FB7-EA8D93792A55}" type="pres">
      <dgm:prSet presAssocID="{76455930-0D39-40B4-AAAE-F1EA8AA4C9FE}" presName="connTx" presStyleLbl="parChTrans1D2" presStyleIdx="4" presStyleCnt="5"/>
      <dgm:spPr/>
      <dgm:t>
        <a:bodyPr/>
        <a:lstStyle/>
        <a:p>
          <a:endParaRPr lang="en-US"/>
        </a:p>
      </dgm:t>
    </dgm:pt>
    <dgm:pt modelId="{B3B198BB-E19D-4522-A1AF-CEE84A21E6AB}" type="pres">
      <dgm:prSet presAssocID="{97AC5D8E-9A28-4F70-9BD0-67557A5CE5F9}" presName="node" presStyleLbl="node1" presStyleIdx="4" presStyleCnt="5" custRadScaleRad="91437" custRadScaleInc="-3591">
        <dgm:presLayoutVars>
          <dgm:bulletEnabled val="1"/>
        </dgm:presLayoutVars>
      </dgm:prSet>
      <dgm:spPr/>
      <dgm:t>
        <a:bodyPr/>
        <a:lstStyle/>
        <a:p>
          <a:endParaRPr lang="en-US"/>
        </a:p>
      </dgm:t>
    </dgm:pt>
  </dgm:ptLst>
  <dgm:cxnLst>
    <dgm:cxn modelId="{A0D62422-C5DD-471E-B7EF-0F5A5BF75FB3}" type="presOf" srcId="{E9AE8727-7690-4D03-B8CE-8603FFF3679B}" destId="{9933C182-E32E-4A19-8736-E53A3D77309E}" srcOrd="0" destOrd="0" presId="urn:microsoft.com/office/officeart/2005/8/layout/radial1"/>
    <dgm:cxn modelId="{8EF30E15-DF74-401E-8486-BD6B181BA224}" type="presOf" srcId="{F00955AC-AC62-4B6C-BE49-46475C62E313}" destId="{13A72425-E8A3-49E9-9F34-D81F057269CA}" srcOrd="0" destOrd="0" presId="urn:microsoft.com/office/officeart/2005/8/layout/radial1"/>
    <dgm:cxn modelId="{DA801E3B-A04E-4448-ACD0-7E6A88BF1661}" srcId="{3D159384-38D3-46ED-828D-986A32BDD2B1}" destId="{97AC5D8E-9A28-4F70-9BD0-67557A5CE5F9}" srcOrd="4" destOrd="0" parTransId="{76455930-0D39-40B4-AAAE-F1EA8AA4C9FE}" sibTransId="{E16BA3E3-9B0D-4502-A551-3E67E03E46D5}"/>
    <dgm:cxn modelId="{D898860E-3310-43B9-8983-FE90D4C0CE2A}" srcId="{3D159384-38D3-46ED-828D-986A32BDD2B1}" destId="{E9AE8727-7690-4D03-B8CE-8603FFF3679B}" srcOrd="2" destOrd="0" parTransId="{5EA583D3-5476-4AD0-9AFC-CA1815A344ED}" sibTransId="{898030C8-C952-490C-92F5-F5CAA693A9A2}"/>
    <dgm:cxn modelId="{A19104BD-031E-40F0-9328-20BC9AED546F}" type="presOf" srcId="{F00955AC-AC62-4B6C-BE49-46475C62E313}" destId="{CB76EAFB-88FA-4366-A46F-AD270A875C5D}" srcOrd="1" destOrd="0" presId="urn:microsoft.com/office/officeart/2005/8/layout/radial1"/>
    <dgm:cxn modelId="{A07A9548-2CE2-42C1-AA8C-5A4FADC9B340}" srcId="{E9AE8727-7690-4D03-B8CE-8603FFF3679B}" destId="{3E07C7F5-A691-4D10-9BD1-0E86F913C0E9}" srcOrd="0" destOrd="0" parTransId="{17F5BBA8-DCE4-4F16-B758-4D13D76AEB75}" sibTransId="{524C4B2B-EEEB-4B20-B0AE-3AA73BA50D9C}"/>
    <dgm:cxn modelId="{174A2E14-CBE1-43DC-A9F6-73E378EFACB2}" type="presOf" srcId="{76455930-0D39-40B4-AAAE-F1EA8AA4C9FE}" destId="{0A314DF6-765F-4C6C-9874-09C53B42343D}" srcOrd="0" destOrd="0" presId="urn:microsoft.com/office/officeart/2005/8/layout/radial1"/>
    <dgm:cxn modelId="{F7027E09-91C3-421F-AB2C-123E03B25E84}" type="presOf" srcId="{1A89C899-3450-4485-BB86-2A44FD3E2C71}" destId="{47F2913B-9D7D-4A78-B00F-C44B1E0E60BB}" srcOrd="1" destOrd="0" presId="urn:microsoft.com/office/officeart/2005/8/layout/radial1"/>
    <dgm:cxn modelId="{090731ED-5F78-4AB0-93FC-3D1E5CD178EC}" type="presOf" srcId="{CD40A4D7-5BEC-4A52-B00D-FEAB0353A6E5}" destId="{490EB206-BDBF-4B0C-BFD9-034F8892C525}" srcOrd="0" destOrd="0" presId="urn:microsoft.com/office/officeart/2005/8/layout/radial1"/>
    <dgm:cxn modelId="{AAFF40B5-BB9C-481E-B9F0-FA5D1AAAE281}" type="presOf" srcId="{3E07C7F5-A691-4D10-9BD1-0E86F913C0E9}" destId="{9933C182-E32E-4A19-8736-E53A3D77309E}" srcOrd="0" destOrd="1" presId="urn:microsoft.com/office/officeart/2005/8/layout/radial1"/>
    <dgm:cxn modelId="{B7E47373-4BC7-4224-AC5D-8FC115CF7EDD}" type="presOf" srcId="{76455930-0D39-40B4-AAAE-F1EA8AA4C9FE}" destId="{61CFF540-18A5-412C-9FB7-EA8D93792A55}" srcOrd="1" destOrd="0" presId="urn:microsoft.com/office/officeart/2005/8/layout/radial1"/>
    <dgm:cxn modelId="{7604BFD0-52CE-48B0-9D59-6088D3B970E8}" srcId="{CD40A4D7-5BEC-4A52-B00D-FEAB0353A6E5}" destId="{3D159384-38D3-46ED-828D-986A32BDD2B1}" srcOrd="0" destOrd="0" parTransId="{2A76646E-3BA2-43C9-8841-95253129B23D}" sibTransId="{7944A383-D85D-4890-9DC1-BB4F5F958575}"/>
    <dgm:cxn modelId="{418DF34F-DC98-4859-BD8F-01405A5CB59C}" type="presOf" srcId="{86068B70-AC6E-4817-BAC1-9CF36EE813BF}" destId="{A1A3A1FD-9868-451B-B682-CB36467D4BD8}" srcOrd="0" destOrd="1" presId="urn:microsoft.com/office/officeart/2005/8/layout/radial1"/>
    <dgm:cxn modelId="{7DD69A33-6CFC-4AB3-9151-28AA7F4E974D}" srcId="{3D159384-38D3-46ED-828D-986A32BDD2B1}" destId="{B4A53F83-5B16-494B-88AB-CAEC2A9A3E47}" srcOrd="1" destOrd="0" parTransId="{F00955AC-AC62-4B6C-BE49-46475C62E313}" sibTransId="{26E29E95-8170-4637-BF65-1BECECBE8390}"/>
    <dgm:cxn modelId="{18DF6DC1-2D71-4092-A85D-2AA02462B7C2}" srcId="{3D159384-38D3-46ED-828D-986A32BDD2B1}" destId="{87714143-6DE4-486C-A1DF-3594E8A3AEC4}" srcOrd="0" destOrd="0" parTransId="{1A89C899-3450-4485-BB86-2A44FD3E2C71}" sibTransId="{767B6D5B-E05C-4037-8B39-2457596051C9}"/>
    <dgm:cxn modelId="{EE1DE5D1-5EF9-4133-A886-BB5C53FA1E0C}" type="presOf" srcId="{924A44F0-F823-4887-9064-5452F50CC02C}" destId="{FD603276-0E40-4BDD-88D0-05B389553A23}" srcOrd="0" destOrd="0" presId="urn:microsoft.com/office/officeart/2005/8/layout/radial1"/>
    <dgm:cxn modelId="{ACC366CB-6809-4AE5-AB17-6EBDE42F876A}" type="presOf" srcId="{3D159384-38D3-46ED-828D-986A32BDD2B1}" destId="{7B21F5B9-CB68-489A-965D-735FBACED06D}" srcOrd="0" destOrd="0" presId="urn:microsoft.com/office/officeart/2005/8/layout/radial1"/>
    <dgm:cxn modelId="{9A48CDF4-518F-4A2E-9DE4-4C1C5F29D079}" type="presOf" srcId="{97AC5D8E-9A28-4F70-9BD0-67557A5CE5F9}" destId="{B3B198BB-E19D-4522-A1AF-CEE84A21E6AB}" srcOrd="0" destOrd="0" presId="urn:microsoft.com/office/officeart/2005/8/layout/radial1"/>
    <dgm:cxn modelId="{192A5453-E42D-413D-B44E-581F23607F95}" type="presOf" srcId="{890E2EB5-0EAD-4DF8-9E6D-84362CD1DD20}" destId="{8DB0CFAB-7418-443D-A16A-7C87D9276C33}" srcOrd="1" destOrd="0" presId="urn:microsoft.com/office/officeart/2005/8/layout/radial1"/>
    <dgm:cxn modelId="{80C42078-C39A-4FCB-8A9B-655CB154B1B0}" srcId="{3D159384-38D3-46ED-828D-986A32BDD2B1}" destId="{924A44F0-F823-4887-9064-5452F50CC02C}" srcOrd="3" destOrd="0" parTransId="{890E2EB5-0EAD-4DF8-9E6D-84362CD1DD20}" sibTransId="{7ACB905A-76C7-4338-BBF4-9ABA73BBEAF7}"/>
    <dgm:cxn modelId="{162457D2-10F6-4541-92AA-8C7F2504A91B}" type="presOf" srcId="{87714143-6DE4-486C-A1DF-3594E8A3AEC4}" destId="{A1A3A1FD-9868-451B-B682-CB36467D4BD8}" srcOrd="0" destOrd="0" presId="urn:microsoft.com/office/officeart/2005/8/layout/radial1"/>
    <dgm:cxn modelId="{38CDA308-B9E9-4460-A537-1545D01B39F1}" type="presOf" srcId="{890E2EB5-0EAD-4DF8-9E6D-84362CD1DD20}" destId="{A88AC4F6-FF3F-47CB-A2D1-1DBCE738DE1B}" srcOrd="0" destOrd="0" presId="urn:microsoft.com/office/officeart/2005/8/layout/radial1"/>
    <dgm:cxn modelId="{95124E99-2CCD-4DDA-BBF6-A5946B4E4203}" type="presOf" srcId="{5EA583D3-5476-4AD0-9AFC-CA1815A344ED}" destId="{12A7FF9C-BB42-4FBB-BE21-03C145E0CD35}" srcOrd="1" destOrd="0" presId="urn:microsoft.com/office/officeart/2005/8/layout/radial1"/>
    <dgm:cxn modelId="{59BA08E2-6444-494B-96A0-58D43D4D984B}" type="presOf" srcId="{5EA583D3-5476-4AD0-9AFC-CA1815A344ED}" destId="{28BB467C-AACC-4AAB-9986-AF46275086CB}" srcOrd="0" destOrd="0" presId="urn:microsoft.com/office/officeart/2005/8/layout/radial1"/>
    <dgm:cxn modelId="{C1D1A49B-B902-46AA-A46E-8E92036B5C19}" srcId="{87714143-6DE4-486C-A1DF-3594E8A3AEC4}" destId="{86068B70-AC6E-4817-BAC1-9CF36EE813BF}" srcOrd="0" destOrd="0" parTransId="{96C0C7C6-17DE-4C95-AD18-D38482BB05F3}" sibTransId="{729DF30C-6C4E-4EAD-8D67-71BCE1962137}"/>
    <dgm:cxn modelId="{7BAE54F8-9EEC-4DED-BC95-4EB9BB446E6C}" type="presOf" srcId="{B4A53F83-5B16-494B-88AB-CAEC2A9A3E47}" destId="{77162F47-7B24-4C14-B770-E1889906C97C}" srcOrd="0" destOrd="0" presId="urn:microsoft.com/office/officeart/2005/8/layout/radial1"/>
    <dgm:cxn modelId="{635FC8EE-4996-4BB1-8F05-98DB29E6E728}" type="presOf" srcId="{1A89C899-3450-4485-BB86-2A44FD3E2C71}" destId="{4C616F20-DD24-4E61-A7FC-041CD3939B16}" srcOrd="0" destOrd="0" presId="urn:microsoft.com/office/officeart/2005/8/layout/radial1"/>
    <dgm:cxn modelId="{FCE0D9EB-5D02-4386-94BE-CF594A485255}" type="presParOf" srcId="{490EB206-BDBF-4B0C-BFD9-034F8892C525}" destId="{7B21F5B9-CB68-489A-965D-735FBACED06D}" srcOrd="0" destOrd="0" presId="urn:microsoft.com/office/officeart/2005/8/layout/radial1"/>
    <dgm:cxn modelId="{8F1B301E-25EF-4444-A9C1-597414080B5E}" type="presParOf" srcId="{490EB206-BDBF-4B0C-BFD9-034F8892C525}" destId="{4C616F20-DD24-4E61-A7FC-041CD3939B16}" srcOrd="1" destOrd="0" presId="urn:microsoft.com/office/officeart/2005/8/layout/radial1"/>
    <dgm:cxn modelId="{02AD0B9F-9581-4110-8885-C801AB5460FE}" type="presParOf" srcId="{4C616F20-DD24-4E61-A7FC-041CD3939B16}" destId="{47F2913B-9D7D-4A78-B00F-C44B1E0E60BB}" srcOrd="0" destOrd="0" presId="urn:microsoft.com/office/officeart/2005/8/layout/radial1"/>
    <dgm:cxn modelId="{294A9309-5583-44F6-9083-A3BE6BE7BF13}" type="presParOf" srcId="{490EB206-BDBF-4B0C-BFD9-034F8892C525}" destId="{A1A3A1FD-9868-451B-B682-CB36467D4BD8}" srcOrd="2" destOrd="0" presId="urn:microsoft.com/office/officeart/2005/8/layout/radial1"/>
    <dgm:cxn modelId="{196DD3B6-D812-4B2B-A144-1F28B1D345B6}" type="presParOf" srcId="{490EB206-BDBF-4B0C-BFD9-034F8892C525}" destId="{13A72425-E8A3-49E9-9F34-D81F057269CA}" srcOrd="3" destOrd="0" presId="urn:microsoft.com/office/officeart/2005/8/layout/radial1"/>
    <dgm:cxn modelId="{3BE978DB-18EB-4B59-8F14-023BE437B000}" type="presParOf" srcId="{13A72425-E8A3-49E9-9F34-D81F057269CA}" destId="{CB76EAFB-88FA-4366-A46F-AD270A875C5D}" srcOrd="0" destOrd="0" presId="urn:microsoft.com/office/officeart/2005/8/layout/radial1"/>
    <dgm:cxn modelId="{2717A562-52F1-46C2-8599-25710A7CD40F}" type="presParOf" srcId="{490EB206-BDBF-4B0C-BFD9-034F8892C525}" destId="{77162F47-7B24-4C14-B770-E1889906C97C}" srcOrd="4" destOrd="0" presId="urn:microsoft.com/office/officeart/2005/8/layout/radial1"/>
    <dgm:cxn modelId="{62304596-0A03-488B-9D07-FD7E57BD9B1D}" type="presParOf" srcId="{490EB206-BDBF-4B0C-BFD9-034F8892C525}" destId="{28BB467C-AACC-4AAB-9986-AF46275086CB}" srcOrd="5" destOrd="0" presId="urn:microsoft.com/office/officeart/2005/8/layout/radial1"/>
    <dgm:cxn modelId="{D4FE599D-3207-4743-B18A-CA0364634CB2}" type="presParOf" srcId="{28BB467C-AACC-4AAB-9986-AF46275086CB}" destId="{12A7FF9C-BB42-4FBB-BE21-03C145E0CD35}" srcOrd="0" destOrd="0" presId="urn:microsoft.com/office/officeart/2005/8/layout/radial1"/>
    <dgm:cxn modelId="{80803DA6-9E08-44E2-AAF2-EEF2CD094284}" type="presParOf" srcId="{490EB206-BDBF-4B0C-BFD9-034F8892C525}" destId="{9933C182-E32E-4A19-8736-E53A3D77309E}" srcOrd="6" destOrd="0" presId="urn:microsoft.com/office/officeart/2005/8/layout/radial1"/>
    <dgm:cxn modelId="{319F14E6-6AA0-4A7A-8CFD-264B802227BB}" type="presParOf" srcId="{490EB206-BDBF-4B0C-BFD9-034F8892C525}" destId="{A88AC4F6-FF3F-47CB-A2D1-1DBCE738DE1B}" srcOrd="7" destOrd="0" presId="urn:microsoft.com/office/officeart/2005/8/layout/radial1"/>
    <dgm:cxn modelId="{E6E0D3D5-96CB-469E-A388-6F07A08B3BCA}" type="presParOf" srcId="{A88AC4F6-FF3F-47CB-A2D1-1DBCE738DE1B}" destId="{8DB0CFAB-7418-443D-A16A-7C87D9276C33}" srcOrd="0" destOrd="0" presId="urn:microsoft.com/office/officeart/2005/8/layout/radial1"/>
    <dgm:cxn modelId="{8A062F89-1768-4F27-9940-FBE6B5748314}" type="presParOf" srcId="{490EB206-BDBF-4B0C-BFD9-034F8892C525}" destId="{FD603276-0E40-4BDD-88D0-05B389553A23}" srcOrd="8" destOrd="0" presId="urn:microsoft.com/office/officeart/2005/8/layout/radial1"/>
    <dgm:cxn modelId="{F6563F65-E2B8-47C4-88AB-702C181C5DEB}" type="presParOf" srcId="{490EB206-BDBF-4B0C-BFD9-034F8892C525}" destId="{0A314DF6-765F-4C6C-9874-09C53B42343D}" srcOrd="9" destOrd="0" presId="urn:microsoft.com/office/officeart/2005/8/layout/radial1"/>
    <dgm:cxn modelId="{CDD056E0-6858-4E5C-AA72-D47B5B812274}" type="presParOf" srcId="{0A314DF6-765F-4C6C-9874-09C53B42343D}" destId="{61CFF540-18A5-412C-9FB7-EA8D93792A55}" srcOrd="0" destOrd="0" presId="urn:microsoft.com/office/officeart/2005/8/layout/radial1"/>
    <dgm:cxn modelId="{EBB3442E-41F1-4F53-98AE-CF783366F3B4}" type="presParOf" srcId="{490EB206-BDBF-4B0C-BFD9-034F8892C525}" destId="{B3B198BB-E19D-4522-A1AF-CEE84A21E6AB}" srcOrd="10" destOrd="0" presId="urn:microsoft.com/office/officeart/2005/8/layout/radia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21F5B9-CB68-489A-965D-735FBACED06D}">
      <dsp:nvSpPr>
        <dsp:cNvPr id="0" name=""/>
        <dsp:cNvSpPr/>
      </dsp:nvSpPr>
      <dsp:spPr>
        <a:xfrm>
          <a:off x="3440720" y="1756353"/>
          <a:ext cx="1348159" cy="134815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Vyasadeva’s</a:t>
          </a:r>
          <a:r>
            <a:rPr lang="en-US" sz="1500" kern="1200" dirty="0" smtClean="0"/>
            <a:t> meditation and realization</a:t>
          </a:r>
          <a:endParaRPr lang="en-US" sz="1500" kern="1200" dirty="0"/>
        </a:p>
      </dsp:txBody>
      <dsp:txXfrm>
        <a:off x="3440720" y="1756353"/>
        <a:ext cx="1348159" cy="1348159"/>
      </dsp:txXfrm>
    </dsp:sp>
    <dsp:sp modelId="{4C616F20-DD24-4E61-A7FC-041CD3939B16}">
      <dsp:nvSpPr>
        <dsp:cNvPr id="0" name=""/>
        <dsp:cNvSpPr/>
      </dsp:nvSpPr>
      <dsp:spPr>
        <a:xfrm rot="16173626">
          <a:off x="4019119" y="1651811"/>
          <a:ext cx="179640" cy="29487"/>
        </a:xfrm>
        <a:custGeom>
          <a:avLst/>
          <a:gdLst/>
          <a:ahLst/>
          <a:cxnLst/>
          <a:rect l="0" t="0" r="0" b="0"/>
          <a:pathLst>
            <a:path>
              <a:moveTo>
                <a:pt x="0" y="14743"/>
              </a:moveTo>
              <a:lnTo>
                <a:pt x="179640" y="1474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173626">
        <a:off x="4104448" y="1662064"/>
        <a:ext cx="8982" cy="8982"/>
      </dsp:txXfrm>
    </dsp:sp>
    <dsp:sp modelId="{A1A3A1FD-9868-451B-B682-CB36467D4BD8}">
      <dsp:nvSpPr>
        <dsp:cNvPr id="0" name=""/>
        <dsp:cNvSpPr/>
      </dsp:nvSpPr>
      <dsp:spPr>
        <a:xfrm>
          <a:off x="3428999" y="228597"/>
          <a:ext cx="1348159" cy="134815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n-US" sz="1300" kern="1200" dirty="0" err="1" smtClean="0"/>
            <a:t>Antaranga</a:t>
          </a:r>
          <a:r>
            <a:rPr lang="en-US" sz="1300" kern="1200" dirty="0" smtClean="0"/>
            <a:t> </a:t>
          </a:r>
          <a:r>
            <a:rPr lang="en-US" sz="1300" kern="1200" dirty="0" err="1" smtClean="0"/>
            <a:t>Sakti</a:t>
          </a:r>
          <a:endParaRPr lang="en-US" sz="1300" kern="1200" dirty="0"/>
        </a:p>
        <a:p>
          <a:pPr marL="57150" lvl="1" indent="-57150" algn="l" defTabSz="444500">
            <a:lnSpc>
              <a:spcPct val="90000"/>
            </a:lnSpc>
            <a:spcBef>
              <a:spcPct val="0"/>
            </a:spcBef>
            <a:spcAft>
              <a:spcPct val="15000"/>
            </a:spcAft>
            <a:buChar char="••"/>
          </a:pPr>
          <a:r>
            <a:rPr lang="en-US" sz="1000" kern="1200" dirty="0" smtClean="0"/>
            <a:t>Complete with all </a:t>
          </a:r>
          <a:r>
            <a:rPr lang="en-US" sz="1000" kern="1200" dirty="0" err="1" smtClean="0"/>
            <a:t>Vrindavan</a:t>
          </a:r>
          <a:r>
            <a:rPr lang="en-US" sz="1000" kern="1200" dirty="0" smtClean="0"/>
            <a:t> Pastimes</a:t>
          </a:r>
          <a:endParaRPr lang="en-US" sz="1000" kern="1200" dirty="0"/>
        </a:p>
      </dsp:txBody>
      <dsp:txXfrm>
        <a:off x="3428999" y="228597"/>
        <a:ext cx="1348159" cy="1348159"/>
      </dsp:txXfrm>
    </dsp:sp>
    <dsp:sp modelId="{13A72425-E8A3-49E9-9F34-D81F057269CA}">
      <dsp:nvSpPr>
        <dsp:cNvPr id="0" name=""/>
        <dsp:cNvSpPr/>
      </dsp:nvSpPr>
      <dsp:spPr>
        <a:xfrm rot="20582899">
          <a:off x="4754534" y="2185211"/>
          <a:ext cx="232808" cy="29487"/>
        </a:xfrm>
        <a:custGeom>
          <a:avLst/>
          <a:gdLst/>
          <a:ahLst/>
          <a:cxnLst/>
          <a:rect l="0" t="0" r="0" b="0"/>
          <a:pathLst>
            <a:path>
              <a:moveTo>
                <a:pt x="0" y="14743"/>
              </a:moveTo>
              <a:lnTo>
                <a:pt x="232808" y="1474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582899">
        <a:off x="4865118" y="2194134"/>
        <a:ext cx="11640" cy="11640"/>
      </dsp:txXfrm>
    </dsp:sp>
    <dsp:sp modelId="{77162F47-7B24-4C14-B770-E1889906C97C}">
      <dsp:nvSpPr>
        <dsp:cNvPr id="0" name=""/>
        <dsp:cNvSpPr/>
      </dsp:nvSpPr>
      <dsp:spPr>
        <a:xfrm>
          <a:off x="4952997" y="1295397"/>
          <a:ext cx="1348159" cy="134815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Bahiranga</a:t>
          </a:r>
          <a:r>
            <a:rPr lang="en-US" sz="1300" kern="1200" dirty="0" smtClean="0"/>
            <a:t> </a:t>
          </a:r>
          <a:r>
            <a:rPr lang="en-US" sz="1300" kern="1200" dirty="0" err="1" smtClean="0"/>
            <a:t>Sakti</a:t>
          </a:r>
          <a:r>
            <a:rPr lang="en-US" sz="1300" kern="1200" dirty="0" smtClean="0"/>
            <a:t> in complete control of the Lord</a:t>
          </a:r>
          <a:endParaRPr lang="en-US" sz="1300" kern="1200" dirty="0"/>
        </a:p>
      </dsp:txBody>
      <dsp:txXfrm>
        <a:off x="4952997" y="1295397"/>
        <a:ext cx="1348159" cy="1348159"/>
      </dsp:txXfrm>
    </dsp:sp>
    <dsp:sp modelId="{28BB467C-AACC-4AAB-9986-AF46275086CB}">
      <dsp:nvSpPr>
        <dsp:cNvPr id="0" name=""/>
        <dsp:cNvSpPr/>
      </dsp:nvSpPr>
      <dsp:spPr>
        <a:xfrm rot="3203993">
          <a:off x="4483226" y="3023413"/>
          <a:ext cx="165822" cy="29487"/>
        </a:xfrm>
        <a:custGeom>
          <a:avLst/>
          <a:gdLst/>
          <a:ahLst/>
          <a:cxnLst/>
          <a:rect l="0" t="0" r="0" b="0"/>
          <a:pathLst>
            <a:path>
              <a:moveTo>
                <a:pt x="0" y="14743"/>
              </a:moveTo>
              <a:lnTo>
                <a:pt x="165822" y="1474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203993">
        <a:off x="4561992" y="3034011"/>
        <a:ext cx="8291" cy="8291"/>
      </dsp:txXfrm>
    </dsp:sp>
    <dsp:sp modelId="{9933C182-E32E-4A19-8736-E53A3D77309E}">
      <dsp:nvSpPr>
        <dsp:cNvPr id="0" name=""/>
        <dsp:cNvSpPr/>
      </dsp:nvSpPr>
      <dsp:spPr>
        <a:xfrm>
          <a:off x="4343396" y="2971802"/>
          <a:ext cx="1348159" cy="134815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n-US" sz="1300" kern="1200" dirty="0" err="1" smtClean="0"/>
            <a:t>Tathastha</a:t>
          </a:r>
          <a:r>
            <a:rPr lang="en-US" sz="1300" kern="1200" dirty="0" smtClean="0"/>
            <a:t> </a:t>
          </a:r>
          <a:r>
            <a:rPr lang="en-US" sz="1300" kern="1200" dirty="0" err="1" smtClean="0"/>
            <a:t>Sakti</a:t>
          </a:r>
          <a:endParaRPr lang="en-US" sz="1300" kern="1200" dirty="0"/>
        </a:p>
        <a:p>
          <a:pPr marL="57150" lvl="1" indent="-57150" algn="l" defTabSz="444500">
            <a:lnSpc>
              <a:spcPct val="90000"/>
            </a:lnSpc>
            <a:spcBef>
              <a:spcPct val="0"/>
            </a:spcBef>
            <a:spcAft>
              <a:spcPct val="15000"/>
            </a:spcAft>
            <a:buChar char="••"/>
          </a:pPr>
          <a:r>
            <a:rPr lang="en-US" sz="1000" kern="1200" dirty="0" smtClean="0"/>
            <a:t>Struggling with the modes of material natures</a:t>
          </a:r>
          <a:endParaRPr lang="en-US" sz="1000" kern="1200" dirty="0"/>
        </a:p>
      </dsp:txBody>
      <dsp:txXfrm>
        <a:off x="4343396" y="2971802"/>
        <a:ext cx="1348159" cy="1348159"/>
      </dsp:txXfrm>
    </dsp:sp>
    <dsp:sp modelId="{A88AC4F6-FF3F-47CB-A2D1-1DBCE738DE1B}">
      <dsp:nvSpPr>
        <dsp:cNvPr id="0" name=""/>
        <dsp:cNvSpPr/>
      </dsp:nvSpPr>
      <dsp:spPr>
        <a:xfrm rot="7400722">
          <a:off x="3590822" y="3061513"/>
          <a:ext cx="198035" cy="29487"/>
        </a:xfrm>
        <a:custGeom>
          <a:avLst/>
          <a:gdLst/>
          <a:ahLst/>
          <a:cxnLst/>
          <a:rect l="0" t="0" r="0" b="0"/>
          <a:pathLst>
            <a:path>
              <a:moveTo>
                <a:pt x="0" y="14743"/>
              </a:moveTo>
              <a:lnTo>
                <a:pt x="198035" y="1474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400722">
        <a:off x="3684889" y="3071306"/>
        <a:ext cx="9901" cy="9901"/>
      </dsp:txXfrm>
    </dsp:sp>
    <dsp:sp modelId="{FD603276-0E40-4BDD-88D0-05B389553A23}">
      <dsp:nvSpPr>
        <dsp:cNvPr id="0" name=""/>
        <dsp:cNvSpPr/>
      </dsp:nvSpPr>
      <dsp:spPr>
        <a:xfrm>
          <a:off x="2590800" y="3048001"/>
          <a:ext cx="1348159" cy="134815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Means of Deliverance</a:t>
          </a:r>
          <a:endParaRPr lang="en-US" sz="1300" kern="1200" dirty="0"/>
        </a:p>
      </dsp:txBody>
      <dsp:txXfrm>
        <a:off x="2590800" y="3048001"/>
        <a:ext cx="1348159" cy="1348159"/>
      </dsp:txXfrm>
    </dsp:sp>
    <dsp:sp modelId="{0A314DF6-765F-4C6C-9874-09C53B42343D}">
      <dsp:nvSpPr>
        <dsp:cNvPr id="0" name=""/>
        <dsp:cNvSpPr/>
      </dsp:nvSpPr>
      <dsp:spPr>
        <a:xfrm rot="11802434">
          <a:off x="3219308" y="2185213"/>
          <a:ext cx="255254" cy="29487"/>
        </a:xfrm>
        <a:custGeom>
          <a:avLst/>
          <a:gdLst/>
          <a:ahLst/>
          <a:cxnLst/>
          <a:rect l="0" t="0" r="0" b="0"/>
          <a:pathLst>
            <a:path>
              <a:moveTo>
                <a:pt x="0" y="14743"/>
              </a:moveTo>
              <a:lnTo>
                <a:pt x="255254" y="1474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802434">
        <a:off x="3340554" y="2193575"/>
        <a:ext cx="12762" cy="12762"/>
      </dsp:txXfrm>
    </dsp:sp>
    <dsp:sp modelId="{B3B198BB-E19D-4522-A1AF-CEE84A21E6AB}">
      <dsp:nvSpPr>
        <dsp:cNvPr id="0" name=""/>
        <dsp:cNvSpPr/>
      </dsp:nvSpPr>
      <dsp:spPr>
        <a:xfrm>
          <a:off x="1904992" y="1295400"/>
          <a:ext cx="1348159" cy="134815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The Absolute Truth- Krishna</a:t>
          </a:r>
          <a:endParaRPr lang="en-US" sz="1300" kern="1200" dirty="0"/>
        </a:p>
      </dsp:txBody>
      <dsp:txXfrm>
        <a:off x="1904992" y="1295400"/>
        <a:ext cx="1348159" cy="134815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561AD-638B-4BB0-ABE4-DDB991758DEB}" type="datetimeFigureOut">
              <a:rPr lang="en-US" smtClean="0"/>
              <a:pPr/>
              <a:t>6/11/2011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1F808-7674-4D4A-814D-AFC4275619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1F808-7674-4D4A-814D-AFC4275619B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592595C-6E4D-43FE-B10D-E15918347276}"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592595C-6E4D-43FE-B10D-E15918347276}"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A3FECF1-0E4E-44AF-84B2-E49B5646DA1F}"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A3FECF1-0E4E-44AF-84B2-E49B5646DA1F}"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descr="C:\Users\Nan\AppData\Local\Microsoft\Windows\Temporary Internet Files\Content.IE5\0DRU3LG1\MCj04371750000[1].png"/>
          <p:cNvPicPr>
            <a:picLocks noChangeAspect="1" noChangeArrowheads="1"/>
          </p:cNvPicPr>
          <p:nvPr/>
        </p:nvPicPr>
        <p:blipFill>
          <a:blip r:embed="rId2" cstate="print">
            <a:lum bright="18000"/>
          </a:blip>
          <a:srcRect/>
          <a:stretch>
            <a:fillRect/>
          </a:stretch>
        </p:blipFill>
        <p:spPr bwMode="auto">
          <a:xfrm>
            <a:off x="-1" y="0"/>
            <a:ext cx="6857999" cy="6858000"/>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BCA2AAAB-B2D3-4845-B3FC-B638A5293647}" type="datetimeFigureOut">
              <a:rPr lang="en-US" smtClean="0"/>
              <a:pPr/>
              <a:t>6/11/2011</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763D09B-84A9-4B54-BDE5-2BA37224DC86}" type="slidenum">
              <a:rPr lang="en-US" smtClean="0"/>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AAAB-B2D3-4845-B3FC-B638A5293647}" type="datetimeFigureOut">
              <a:rPr lang="en-US" smtClean="0"/>
              <a:pPr/>
              <a:t>6/11/2011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2AAAB-B2D3-4845-B3FC-B638A5293647}" type="datetimeFigureOut">
              <a:rPr lang="en-US" smtClean="0"/>
              <a:pPr/>
              <a:t>6/11/2011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2AAAB-B2D3-4845-B3FC-B638A5293647}" type="datetimeFigureOut">
              <a:rPr lang="en-US" smtClean="0"/>
              <a:pPr/>
              <a:t>6/11/2011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2AAAB-B2D3-4845-B3FC-B638A5293647}" type="datetimeFigureOut">
              <a:rPr lang="en-US" smtClean="0"/>
              <a:pPr/>
              <a:t>6/11/2011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2AAAB-B2D3-4845-B3FC-B638A5293647}" type="datetimeFigureOut">
              <a:rPr lang="en-US" smtClean="0"/>
              <a:pPr/>
              <a:t>6/11/2011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2AAAB-B2D3-4845-B3FC-B638A5293647}" type="datetimeFigureOut">
              <a:rPr lang="en-US" smtClean="0"/>
              <a:pPr/>
              <a:t>6/11/2011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2AAAB-B2D3-4845-B3FC-B638A5293647}" type="datetimeFigureOut">
              <a:rPr lang="en-US" smtClean="0"/>
              <a:pPr/>
              <a:t>6/11/2011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2AAAB-B2D3-4845-B3FC-B638A5293647}" type="datetimeFigureOut">
              <a:rPr lang="en-US" smtClean="0"/>
              <a:pPr/>
              <a:t>6/11/2011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AAAB-B2D3-4845-B3FC-B638A5293647}" type="datetimeFigureOut">
              <a:rPr lang="en-US" smtClean="0"/>
              <a:pPr/>
              <a:t>6/11/2011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AAAB-B2D3-4845-B3FC-B638A5293647}" type="datetimeFigureOut">
              <a:rPr lang="en-US" smtClean="0"/>
              <a:pPr/>
              <a:t>6/11/2011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3D09B-84A9-4B54-BDE5-2BA37224DC86}" type="slidenum">
              <a:rPr lang="en-US" smtClean="0"/>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592595C-6E4D-43FE-B10D-E15918347276}" type="slidenum">
              <a:rPr lang="en-US"/>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A3FECF1-0E4E-44AF-84B2-E49B5646DA1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2.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3.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4.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2.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3.jpe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4.jpe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2.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3.jpe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4.jpe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image" Target="../media/image2.jpeg"/><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3.jpe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image" Target="../media/image4.jpeg"/><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image" Target="../media/image2.jpeg"/><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23.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image" Target="../media/image3.jpeg"/><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theme" Target="../theme/theme24.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image" Target="../media/image4.jpeg"/><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theme" Target="../theme/theme25.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image" Target="../media/image5.png"/><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3.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1" fontAlgn="base" hangingPunct="1">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820" r:id="rId12"/>
    <p:sldLayoutId id="2147483821" r:id="rId13"/>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C:\Users\Nan\AppData\Local\Microsoft\Windows\Temporary Internet Files\Content.IE5\0DRU3LG1\MCj04371750000[1].png"/>
          <p:cNvPicPr>
            <a:picLocks noChangeAspect="1" noChangeArrowheads="1"/>
          </p:cNvPicPr>
          <p:nvPr/>
        </p:nvPicPr>
        <p:blipFill>
          <a:blip r:embed="rId15" cstate="print">
            <a:lum bright="18000"/>
          </a:blip>
          <a:srcRect/>
          <a:stretch>
            <a:fillRect/>
          </a:stretch>
        </p:blipFill>
        <p:spPr bwMode="auto">
          <a:xfrm>
            <a:off x="-1" y="0"/>
            <a:ext cx="6857999"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87FA5-0DF6-4E0C-9DB3-D9C578198199}" type="datetimeFigureOut">
              <a:rPr lang="en-US" smtClean="0"/>
              <a:pPr/>
              <a:t>6/11/2011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A0C32-500D-49EE-AB4A-56B3F94B69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1.xml"/></Relationships>
</file>

<file path=ppt/slides/_rels/slide16.xml.rels><?xml version="1.0" encoding="UTF-8" standalone="yes"?>
<Relationships xmlns="http://schemas.openxmlformats.org/package/2006/relationships"><Relationship Id="rId3" Type="http://schemas.openxmlformats.org/officeDocument/2006/relationships/hyperlink" Target="http://vedabase.net/p/pahi" TargetMode="External"/><Relationship Id="rId2" Type="http://schemas.openxmlformats.org/officeDocument/2006/relationships/notesSlide" Target="../notesSlides/notesSlide16.xml"/><Relationship Id="rId1" Type="http://schemas.openxmlformats.org/officeDocument/2006/relationships/slideLayout" Target="../slideLayouts/slideLayout28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8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8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81.xml"/></Relationships>
</file>

<file path=ppt/slides/_rels/slide23.xml.rels><?xml version="1.0" encoding="UTF-8" standalone="yes"?>
<Relationships xmlns="http://schemas.openxmlformats.org/package/2006/relationships"><Relationship Id="rId3" Type="http://schemas.openxmlformats.org/officeDocument/2006/relationships/hyperlink" Target="http://vedabase.net/k/krsna" TargetMode="External"/><Relationship Id="rId2" Type="http://schemas.openxmlformats.org/officeDocument/2006/relationships/notesSlide" Target="../notesSlides/notesSlide23.xml"/><Relationship Id="rId1" Type="http://schemas.openxmlformats.org/officeDocument/2006/relationships/slideLayout" Target="../slideLayouts/slideLayout28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8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8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8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8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8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2.jpeg"/><Relationship Id="rId18" Type="http://schemas.openxmlformats.org/officeDocument/2006/relationships/image" Target="../media/image6.jpeg"/><Relationship Id="rId3" Type="http://schemas.openxmlformats.org/officeDocument/2006/relationships/image" Target="../media/image7.jpeg"/><Relationship Id="rId7" Type="http://schemas.openxmlformats.org/officeDocument/2006/relationships/diagramColors" Target="../diagrams/colors1.xml"/><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4.xml"/><Relationship Id="rId16" Type="http://schemas.openxmlformats.org/officeDocument/2006/relationships/image" Target="../media/image15.jpeg"/><Relationship Id="rId1" Type="http://schemas.openxmlformats.org/officeDocument/2006/relationships/slideLayout" Target="../slideLayouts/slideLayout291.xml"/><Relationship Id="rId6" Type="http://schemas.openxmlformats.org/officeDocument/2006/relationships/diagramQuickStyle" Target="../diagrams/quickStyle1.xml"/><Relationship Id="rId11" Type="http://schemas.openxmlformats.org/officeDocument/2006/relationships/image" Target="../media/image10.jpeg"/><Relationship Id="rId5" Type="http://schemas.openxmlformats.org/officeDocument/2006/relationships/diagramLayout" Target="../diagrams/layout1.xml"/><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diagramData" Target="../diagrams/data1.xml"/><Relationship Id="rId9" Type="http://schemas.openxmlformats.org/officeDocument/2006/relationships/image" Target="../media/image8.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8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Canto 1 Chapter 7 Summary</a:t>
            </a:r>
            <a:endParaRPr lang="en-US" dirty="0"/>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l"/>
            <a:r>
              <a:rPr lang="en-US" sz="4000"/>
              <a:t>Lessons: How Arjuna takes shelter of Krishna(1.7.22-23)</a:t>
            </a:r>
          </a:p>
        </p:txBody>
      </p:sp>
      <p:sp>
        <p:nvSpPr>
          <p:cNvPr id="8195" name="Rectangle 3"/>
          <p:cNvSpPr>
            <a:spLocks noGrp="1" noChangeArrowheads="1"/>
          </p:cNvSpPr>
          <p:nvPr>
            <p:ph idx="1"/>
          </p:nvPr>
        </p:nvSpPr>
        <p:spPr>
          <a:xfrm>
            <a:off x="457200" y="1447800"/>
            <a:ext cx="8229600" cy="4525963"/>
          </a:xfrm>
        </p:spPr>
        <p:txBody>
          <a:bodyPr>
            <a:noAutofit/>
          </a:bodyPr>
          <a:lstStyle/>
          <a:p>
            <a:pPr algn="ctr">
              <a:lnSpc>
                <a:spcPct val="80000"/>
              </a:lnSpc>
              <a:buFontTx/>
              <a:buNone/>
            </a:pPr>
            <a:r>
              <a:rPr lang="vi-VN" sz="1600" dirty="0" smtClean="0"/>
              <a:t>arjuna uvāca</a:t>
            </a:r>
          </a:p>
          <a:p>
            <a:pPr algn="ctr">
              <a:lnSpc>
                <a:spcPct val="80000"/>
              </a:lnSpc>
              <a:buFontTx/>
              <a:buNone/>
            </a:pPr>
            <a:r>
              <a:rPr lang="vi-VN" sz="1600" dirty="0" smtClean="0"/>
              <a:t>kṛṣṇa kṛṣṇa mahā-bāho</a:t>
            </a:r>
          </a:p>
          <a:p>
            <a:pPr algn="ctr">
              <a:lnSpc>
                <a:spcPct val="80000"/>
              </a:lnSpc>
              <a:buFontTx/>
              <a:buNone/>
            </a:pPr>
            <a:r>
              <a:rPr lang="vi-VN" sz="1600" dirty="0" smtClean="0"/>
              <a:t>bhaktānām abhayańkara</a:t>
            </a:r>
          </a:p>
          <a:p>
            <a:pPr algn="ctr">
              <a:lnSpc>
                <a:spcPct val="80000"/>
              </a:lnSpc>
              <a:buFontTx/>
              <a:buNone/>
            </a:pPr>
            <a:r>
              <a:rPr lang="vi-VN" sz="1600" dirty="0" smtClean="0"/>
              <a:t>tvam eko dahyamānānām</a:t>
            </a:r>
          </a:p>
          <a:p>
            <a:pPr algn="ctr">
              <a:lnSpc>
                <a:spcPct val="80000"/>
              </a:lnSpc>
              <a:buFontTx/>
              <a:buNone/>
            </a:pPr>
            <a:r>
              <a:rPr lang="vi-VN" sz="1600" dirty="0" smtClean="0"/>
              <a:t>apavargo 'si saḿsṛteḥ</a:t>
            </a:r>
          </a:p>
          <a:p>
            <a:pPr>
              <a:lnSpc>
                <a:spcPct val="80000"/>
              </a:lnSpc>
              <a:buFontTx/>
              <a:buNone/>
            </a:pPr>
            <a:r>
              <a:rPr lang="en-US" sz="1400" dirty="0" err="1" smtClean="0"/>
              <a:t>Arjuna</a:t>
            </a:r>
            <a:r>
              <a:rPr lang="en-US" sz="1400" dirty="0"/>
              <a:t> said: O my Lord </a:t>
            </a:r>
            <a:r>
              <a:rPr lang="en-US" sz="1400" dirty="0" err="1" smtClean="0"/>
              <a:t>ŚrīKṛṣṇa</a:t>
            </a:r>
            <a:r>
              <a:rPr lang="en-US" sz="1400" dirty="0"/>
              <a:t>, You are the almighty Personality of Godhead. There is no limit to Your different energies. Therefore only You are competent to instill fearlessness in the hearts of Your devotees. Everyone in the flames of material miseries can find the path of liberation in You only.</a:t>
            </a:r>
          </a:p>
          <a:p>
            <a:pPr algn="ctr">
              <a:lnSpc>
                <a:spcPct val="80000"/>
              </a:lnSpc>
              <a:buFontTx/>
              <a:buNone/>
            </a:pPr>
            <a:r>
              <a:rPr lang="en-US" sz="1600" dirty="0"/>
              <a:t/>
            </a:r>
            <a:br>
              <a:rPr lang="en-US" sz="1600" dirty="0"/>
            </a:br>
            <a:r>
              <a:rPr lang="vi-VN" sz="1600" dirty="0" smtClean="0"/>
              <a:t> tvam ādyaḥ puruṣaḥ sākṣād</a:t>
            </a:r>
          </a:p>
          <a:p>
            <a:pPr algn="ctr">
              <a:lnSpc>
                <a:spcPct val="80000"/>
              </a:lnSpc>
              <a:buFontTx/>
              <a:buNone/>
            </a:pPr>
            <a:r>
              <a:rPr lang="vi-VN" sz="1600" dirty="0" smtClean="0"/>
              <a:t>īśvaraḥ prakṛteḥ paraḥ</a:t>
            </a:r>
          </a:p>
          <a:p>
            <a:pPr algn="ctr">
              <a:lnSpc>
                <a:spcPct val="80000"/>
              </a:lnSpc>
              <a:buFontTx/>
              <a:buNone/>
            </a:pPr>
            <a:r>
              <a:rPr lang="vi-VN" sz="1600" dirty="0" smtClean="0"/>
              <a:t>māyāḿ vyudasya cic-chaktyā</a:t>
            </a:r>
          </a:p>
          <a:p>
            <a:pPr algn="ctr">
              <a:lnSpc>
                <a:spcPct val="80000"/>
              </a:lnSpc>
              <a:buFontTx/>
              <a:buNone/>
            </a:pPr>
            <a:r>
              <a:rPr lang="vi-VN" sz="1600" dirty="0" smtClean="0"/>
              <a:t>kaivalye sthita ātmani</a:t>
            </a:r>
            <a:endParaRPr lang="en-US" sz="1600" dirty="0"/>
          </a:p>
          <a:p>
            <a:pPr>
              <a:lnSpc>
                <a:spcPct val="80000"/>
              </a:lnSpc>
              <a:buFontTx/>
              <a:buNone/>
            </a:pPr>
            <a:r>
              <a:rPr lang="en-US" sz="1400" dirty="0"/>
              <a:t>You are the original Personality of Godhead who expands Himself all over the creations and is transcendental to material energy. You have cast away the effects of the material energy by dint of Your spiritual potency. You are always situated in eternal bliss and transcendental knowledge. </a:t>
            </a:r>
          </a:p>
          <a:p>
            <a:pPr>
              <a:lnSpc>
                <a:spcPct val="80000"/>
              </a:lnSpc>
              <a:buFontTx/>
              <a:buNone/>
            </a:pPr>
            <a:endParaRPr lang="en-US" sz="1600" dirty="0"/>
          </a:p>
          <a:p>
            <a:pPr>
              <a:lnSpc>
                <a:spcPct val="80000"/>
              </a:lnSpc>
            </a:pPr>
            <a:r>
              <a:rPr lang="en-US" sz="1400" dirty="0" err="1"/>
              <a:t>Arjuna</a:t>
            </a:r>
            <a:r>
              <a:rPr lang="en-US" sz="1400" dirty="0"/>
              <a:t> is an accomplished archer- he could have depended upon his ability( a false shelter) to counteract the </a:t>
            </a:r>
            <a:r>
              <a:rPr lang="en-US" sz="1400" dirty="0" err="1"/>
              <a:t>brahmastra</a:t>
            </a:r>
            <a:r>
              <a:rPr lang="en-US" sz="1400" dirty="0"/>
              <a:t> but he depends on Lord </a:t>
            </a:r>
            <a:r>
              <a:rPr lang="en-US" sz="1400" dirty="0" err="1"/>
              <a:t>Krishn</a:t>
            </a:r>
            <a:r>
              <a:rPr lang="en-US" sz="1400" dirty="0"/>
              <a:t> and takes shelter of </a:t>
            </a:r>
            <a:r>
              <a:rPr lang="en-US" sz="1400" dirty="0" smtClean="0"/>
              <a:t>him. Krishna </a:t>
            </a:r>
            <a:r>
              <a:rPr lang="en-US" sz="1400" dirty="0"/>
              <a:t>replies immediately and the first words He speaks in the </a:t>
            </a:r>
            <a:r>
              <a:rPr lang="en-US" sz="1400" dirty="0" err="1"/>
              <a:t>Sb</a:t>
            </a:r>
            <a:r>
              <a:rPr lang="en-US" sz="1400" dirty="0"/>
              <a:t> are not philosophical but are practical instructions to save his </a:t>
            </a:r>
            <a:r>
              <a:rPr lang="en-US" sz="1400" dirty="0" smtClean="0"/>
              <a:t>friend</a:t>
            </a:r>
            <a:endParaRPr lang="en-US" sz="1400" dirty="0"/>
          </a:p>
          <a:p>
            <a:pPr>
              <a:lnSpc>
                <a:spcPct val="80000"/>
              </a:lnSpc>
            </a:pPr>
            <a:r>
              <a:rPr lang="en-US" sz="1400" dirty="0" err="1"/>
              <a:t>e.G</a:t>
            </a:r>
            <a:r>
              <a:rPr lang="en-US" sz="1400" dirty="0"/>
              <a:t> Mother </a:t>
            </a:r>
            <a:r>
              <a:rPr lang="en-US" sz="1400" dirty="0" err="1"/>
              <a:t>Yasoda’s</a:t>
            </a:r>
            <a:r>
              <a:rPr lang="en-US" sz="1400" dirty="0"/>
              <a:t> action when she sees the Universal Form, </a:t>
            </a:r>
            <a:r>
              <a:rPr lang="en-US" sz="1400" dirty="0" err="1"/>
              <a:t>Gajendra</a:t>
            </a:r>
            <a:r>
              <a:rPr lang="en-US" sz="1400" dirty="0"/>
              <a:t> , Lord Krishna’s promise in the </a:t>
            </a:r>
            <a:r>
              <a:rPr lang="en-US" sz="1400" dirty="0" err="1"/>
              <a:t>Govardhan</a:t>
            </a:r>
            <a:r>
              <a:rPr lang="en-US" sz="1400" dirty="0"/>
              <a:t> Hill pastime </a:t>
            </a:r>
          </a:p>
          <a:p>
            <a:pPr>
              <a:lnSpc>
                <a:spcPct val="80000"/>
              </a:lnSpc>
            </a:pPr>
            <a:r>
              <a:rPr lang="en-US" sz="1400" dirty="0"/>
              <a:t>SB 10.25.18:</a:t>
            </a:r>
            <a:br>
              <a:rPr lang="en-US" sz="1400" dirty="0"/>
            </a:br>
            <a:r>
              <a:rPr lang="en-US" sz="1400" dirty="0"/>
              <a:t>I must therefore protect the cowherd community by My transcendental potency, for I am their shelter, I am their master, and indeed they are My own family. After all, I have taken a vow to protect My devotees</a:t>
            </a:r>
            <a:r>
              <a:rPr lang="en-US" sz="1600"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a:t>Draupadi’s 6 reasons for not killing Ashvatthama</a:t>
            </a:r>
          </a:p>
        </p:txBody>
      </p:sp>
      <p:sp>
        <p:nvSpPr>
          <p:cNvPr id="13315" name="Rectangle 3"/>
          <p:cNvSpPr>
            <a:spLocks noGrp="1" noChangeArrowheads="1"/>
          </p:cNvSpPr>
          <p:nvPr>
            <p:ph idx="1"/>
          </p:nvPr>
        </p:nvSpPr>
        <p:spPr/>
        <p:txBody>
          <a:bodyPr/>
          <a:lstStyle/>
          <a:p>
            <a:r>
              <a:rPr lang="en-US"/>
              <a:t>Piety (43)</a:t>
            </a:r>
          </a:p>
          <a:p>
            <a:r>
              <a:rPr lang="en-US"/>
              <a:t>Reason and justice(44)</a:t>
            </a:r>
          </a:p>
          <a:p>
            <a:r>
              <a:rPr lang="en-US"/>
              <a:t>Kindness and humanity(45)</a:t>
            </a:r>
          </a:p>
          <a:p>
            <a:r>
              <a:rPr lang="en-US"/>
              <a:t>Mercy(46)</a:t>
            </a:r>
          </a:p>
          <a:p>
            <a:r>
              <a:rPr lang="en-US"/>
              <a:t>Equality(47)(not wanting others to feel the same pain one is feeling)</a:t>
            </a:r>
          </a:p>
          <a:p>
            <a:r>
              <a:rPr lang="en-US"/>
              <a:t>Greatness based on willingness to show proper respect for a great family(48)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l"/>
            <a:r>
              <a:rPr lang="en-US" sz="4000" dirty="0"/>
              <a:t>Lessons: </a:t>
            </a:r>
            <a:r>
              <a:rPr lang="en-US" sz="4000" dirty="0" err="1"/>
              <a:t>Draupadi’s</a:t>
            </a:r>
            <a:r>
              <a:rPr lang="en-US" sz="4000" dirty="0"/>
              <a:t> </a:t>
            </a:r>
            <a:r>
              <a:rPr lang="en-US" sz="4000" dirty="0" smtClean="0"/>
              <a:t>exalted nature and quality of forgiveness</a:t>
            </a:r>
            <a:endParaRPr lang="en-US" sz="4000" dirty="0"/>
          </a:p>
        </p:txBody>
      </p:sp>
      <p:sp>
        <p:nvSpPr>
          <p:cNvPr id="10243" name="Rectangle 3"/>
          <p:cNvSpPr>
            <a:spLocks noGrp="1" noChangeArrowheads="1"/>
          </p:cNvSpPr>
          <p:nvPr>
            <p:ph idx="1"/>
          </p:nvPr>
        </p:nvSpPr>
        <p:spPr>
          <a:xfrm>
            <a:off x="457200" y="1905000"/>
            <a:ext cx="8229600" cy="4525963"/>
          </a:xfrm>
        </p:spPr>
        <p:txBody>
          <a:bodyPr>
            <a:noAutofit/>
          </a:bodyPr>
          <a:lstStyle/>
          <a:p>
            <a:pPr>
              <a:lnSpc>
                <a:spcPct val="80000"/>
              </a:lnSpc>
            </a:pPr>
            <a:r>
              <a:rPr lang="en-US" sz="1400" dirty="0"/>
              <a:t>Even in the most difficult and painful situation:</a:t>
            </a:r>
          </a:p>
          <a:p>
            <a:pPr lvl="1">
              <a:lnSpc>
                <a:spcPct val="80000"/>
              </a:lnSpc>
            </a:pPr>
            <a:r>
              <a:rPr lang="en-US" sz="1400" b="1" dirty="0"/>
              <a:t>Follows custom even in the most adverse situation</a:t>
            </a:r>
          </a:p>
          <a:p>
            <a:pPr lvl="2">
              <a:lnSpc>
                <a:spcPct val="80000"/>
              </a:lnSpc>
            </a:pPr>
            <a:r>
              <a:rPr lang="en-US" sz="1400" dirty="0"/>
              <a:t>Out of respect for the </a:t>
            </a:r>
            <a:r>
              <a:rPr lang="en-US" sz="1400" dirty="0" err="1"/>
              <a:t>Brahminical</a:t>
            </a:r>
            <a:r>
              <a:rPr lang="en-US" sz="1400" dirty="0"/>
              <a:t> order requests </a:t>
            </a:r>
            <a:r>
              <a:rPr lang="en-US" sz="1400" dirty="0" err="1"/>
              <a:t>Arjuna</a:t>
            </a:r>
            <a:r>
              <a:rPr lang="en-US" sz="1400" dirty="0"/>
              <a:t> to release </a:t>
            </a:r>
            <a:r>
              <a:rPr lang="en-US" sz="1400" dirty="0" err="1"/>
              <a:t>Ashvatthama</a:t>
            </a:r>
            <a:endParaRPr lang="en-US" sz="1400" dirty="0"/>
          </a:p>
          <a:p>
            <a:pPr lvl="1">
              <a:lnSpc>
                <a:spcPct val="80000"/>
              </a:lnSpc>
            </a:pPr>
            <a:r>
              <a:rPr lang="en-US" sz="1400" b="1" dirty="0"/>
              <a:t>Has gratitude </a:t>
            </a:r>
          </a:p>
          <a:p>
            <a:pPr lvl="2">
              <a:lnSpc>
                <a:spcPct val="80000"/>
              </a:lnSpc>
            </a:pPr>
            <a:r>
              <a:rPr lang="en-US" sz="1400" dirty="0"/>
              <a:t>Does not forget that </a:t>
            </a:r>
            <a:r>
              <a:rPr lang="en-US" sz="1400" dirty="0" err="1"/>
              <a:t>Dronacarya</a:t>
            </a:r>
            <a:r>
              <a:rPr lang="en-US" sz="1400" dirty="0"/>
              <a:t> has been a teacher for the </a:t>
            </a:r>
            <a:r>
              <a:rPr lang="en-US" sz="1400" dirty="0" err="1"/>
              <a:t>Pandavas</a:t>
            </a:r>
            <a:endParaRPr lang="en-US" sz="1400" dirty="0"/>
          </a:p>
          <a:p>
            <a:pPr lvl="2">
              <a:lnSpc>
                <a:spcPct val="80000"/>
              </a:lnSpc>
            </a:pPr>
            <a:r>
              <a:rPr lang="en-US" sz="1400" dirty="0" err="1"/>
              <a:t>Arjuna</a:t>
            </a:r>
            <a:r>
              <a:rPr lang="en-US" sz="1400" dirty="0"/>
              <a:t> must feel obliged and in the absence of the </a:t>
            </a:r>
            <a:r>
              <a:rPr lang="en-US" sz="1400" dirty="0" err="1"/>
              <a:t>acarya</a:t>
            </a:r>
            <a:r>
              <a:rPr lang="en-US" sz="1400" dirty="0"/>
              <a:t> , his son was a representative</a:t>
            </a:r>
          </a:p>
          <a:p>
            <a:pPr lvl="2">
              <a:lnSpc>
                <a:spcPct val="80000"/>
              </a:lnSpc>
            </a:pPr>
            <a:r>
              <a:rPr lang="en-US" sz="1400" dirty="0"/>
              <a:t>Does not want to insult a family that is respectable and </a:t>
            </a:r>
            <a:r>
              <a:rPr lang="en-US" sz="1400" dirty="0" err="1"/>
              <a:t>worshippable</a:t>
            </a:r>
            <a:endParaRPr lang="en-US" sz="1400" dirty="0"/>
          </a:p>
          <a:p>
            <a:pPr lvl="1">
              <a:lnSpc>
                <a:spcPct val="80000"/>
              </a:lnSpc>
            </a:pPr>
            <a:r>
              <a:rPr lang="en-US" sz="1400" b="1" dirty="0"/>
              <a:t>Has empathy (not Tit for Tat)</a:t>
            </a:r>
          </a:p>
          <a:p>
            <a:pPr lvl="2">
              <a:lnSpc>
                <a:spcPct val="80000"/>
              </a:lnSpc>
            </a:pPr>
            <a:r>
              <a:rPr lang="en-US" sz="1400" dirty="0"/>
              <a:t>When there is forgiveness, empathy follows.</a:t>
            </a:r>
          </a:p>
          <a:p>
            <a:pPr lvl="2">
              <a:lnSpc>
                <a:spcPct val="80000"/>
              </a:lnSpc>
            </a:pPr>
            <a:r>
              <a:rPr lang="en-US" sz="1400" dirty="0"/>
              <a:t>She had forgiven </a:t>
            </a:r>
            <a:r>
              <a:rPr lang="en-US" sz="1400" dirty="0" err="1"/>
              <a:t>Ashvatthama</a:t>
            </a:r>
            <a:r>
              <a:rPr lang="en-US" sz="1400" dirty="0"/>
              <a:t> for everything and did not want his mother t go through the same pain that she was going through</a:t>
            </a:r>
          </a:p>
          <a:p>
            <a:pPr lvl="2">
              <a:lnSpc>
                <a:spcPct val="80000"/>
              </a:lnSpc>
            </a:pPr>
            <a:r>
              <a:rPr lang="en-US" sz="1400" dirty="0"/>
              <a:t>It is usually very difficult to empathize when we ourselves have gone through great difficulty.</a:t>
            </a:r>
          </a:p>
          <a:p>
            <a:pPr lvl="2">
              <a:lnSpc>
                <a:spcPct val="80000"/>
              </a:lnSpc>
            </a:pPr>
            <a:r>
              <a:rPr lang="en-US" sz="1400" dirty="0"/>
              <a:t>However if we are able to tolerate the situation, we will be able to forgive and also empathize</a:t>
            </a:r>
          </a:p>
          <a:p>
            <a:pPr lvl="1">
              <a:lnSpc>
                <a:spcPct val="80000"/>
              </a:lnSpc>
            </a:pPr>
            <a:r>
              <a:rPr lang="en-US" sz="1400" b="1" dirty="0"/>
              <a:t>Offense to </a:t>
            </a:r>
            <a:r>
              <a:rPr lang="en-US" sz="1400" b="1" dirty="0" err="1"/>
              <a:t>Brahmana</a:t>
            </a:r>
            <a:r>
              <a:rPr lang="en-US" sz="1400" b="1" dirty="0"/>
              <a:t> can destroy everything</a:t>
            </a:r>
          </a:p>
          <a:p>
            <a:pPr lvl="2">
              <a:lnSpc>
                <a:spcPct val="80000"/>
              </a:lnSpc>
            </a:pPr>
            <a:r>
              <a:rPr lang="en-US" sz="1400" dirty="0" err="1"/>
              <a:t>E.g</a:t>
            </a:r>
            <a:r>
              <a:rPr lang="en-US" sz="1400" dirty="0"/>
              <a:t> </a:t>
            </a:r>
            <a:r>
              <a:rPr lang="en-US" sz="1400" dirty="0" err="1"/>
              <a:t>Indra’s</a:t>
            </a:r>
            <a:r>
              <a:rPr lang="en-US" sz="1400" dirty="0"/>
              <a:t> repeated offenses to </a:t>
            </a:r>
            <a:r>
              <a:rPr lang="en-US" sz="1400" dirty="0" err="1"/>
              <a:t>Brahmanas</a:t>
            </a:r>
            <a:r>
              <a:rPr lang="en-US" sz="1400" dirty="0"/>
              <a:t> – </a:t>
            </a:r>
            <a:r>
              <a:rPr lang="en-US" sz="1400" dirty="0" err="1"/>
              <a:t>Brhaspati</a:t>
            </a:r>
            <a:r>
              <a:rPr lang="en-US" sz="1400" dirty="0"/>
              <a:t>, </a:t>
            </a:r>
            <a:r>
              <a:rPr lang="en-US" sz="1400" dirty="0" err="1"/>
              <a:t>Vishwarupa</a:t>
            </a:r>
            <a:r>
              <a:rPr lang="en-US" sz="1400" dirty="0"/>
              <a:t>, </a:t>
            </a:r>
            <a:r>
              <a:rPr lang="en-US" sz="1400" dirty="0" err="1"/>
              <a:t>Dadhici</a:t>
            </a:r>
            <a:r>
              <a:rPr lang="en-US" sz="1400" dirty="0"/>
              <a:t> and </a:t>
            </a:r>
            <a:r>
              <a:rPr lang="en-US" sz="1400" dirty="0" err="1"/>
              <a:t>Vrtrasura</a:t>
            </a:r>
            <a:r>
              <a:rPr lang="en-US" sz="1400" dirty="0"/>
              <a:t> – too much attachment to material opulence and power and the fear of losing it causes us to commit offenses</a:t>
            </a:r>
          </a:p>
          <a:p>
            <a:pPr lvl="3">
              <a:lnSpc>
                <a:spcPct val="80000"/>
              </a:lnSpc>
            </a:pPr>
            <a:r>
              <a:rPr lang="en-US" sz="1400" dirty="0"/>
              <a:t>It can blind us from duties, customs and religious injunctions </a:t>
            </a:r>
          </a:p>
          <a:p>
            <a:pPr lvl="1">
              <a:lnSpc>
                <a:spcPct val="80000"/>
              </a:lnSpc>
            </a:pPr>
            <a:r>
              <a:rPr lang="en-US" sz="1400" b="1" dirty="0"/>
              <a:t>Gratitude </a:t>
            </a:r>
            <a:r>
              <a:rPr lang="en-US" sz="1400" dirty="0"/>
              <a:t>helps us tolerate and protects us from committing offenses.</a:t>
            </a:r>
          </a:p>
          <a:p>
            <a:pPr lvl="1">
              <a:lnSpc>
                <a:spcPct val="80000"/>
              </a:lnSpc>
            </a:pPr>
            <a:r>
              <a:rPr lang="en-US" sz="1400" dirty="0"/>
              <a:t>We must </a:t>
            </a:r>
            <a:r>
              <a:rPr lang="en-US" sz="1400" b="1" dirty="0"/>
              <a:t>aspire to become forgiving </a:t>
            </a:r>
            <a:r>
              <a:rPr lang="en-US" sz="1400" dirty="0"/>
              <a:t>like Lord </a:t>
            </a:r>
            <a:r>
              <a:rPr lang="en-US" sz="1400" dirty="0" err="1"/>
              <a:t>Krsna</a:t>
            </a:r>
            <a:r>
              <a:rPr lang="en-US" sz="1400" dirty="0"/>
              <a:t> – </a:t>
            </a:r>
            <a:r>
              <a:rPr lang="en-US" sz="1400" dirty="0" smtClean="0"/>
              <a:t>(who </a:t>
            </a:r>
            <a:r>
              <a:rPr lang="en-US" sz="1400" dirty="0"/>
              <a:t>forgave Brahma and </a:t>
            </a:r>
            <a:r>
              <a:rPr lang="en-US" sz="1400" dirty="0" err="1" smtClean="0"/>
              <a:t>Indra</a:t>
            </a:r>
            <a:r>
              <a:rPr lang="en-US" sz="1400" dirty="0" smtClean="0"/>
              <a:t>) </a:t>
            </a:r>
            <a:r>
              <a:rPr lang="en-US" sz="1400" dirty="0"/>
              <a:t>, Shiva and </a:t>
            </a:r>
            <a:r>
              <a:rPr lang="en-US" sz="1400" dirty="0" err="1"/>
              <a:t>Draupadi</a:t>
            </a:r>
            <a:r>
              <a:rPr lang="en-US" sz="1400" dirty="0"/>
              <a:t> or we will be entangled like </a:t>
            </a:r>
            <a:r>
              <a:rPr lang="en-US" sz="1400" dirty="0" err="1"/>
              <a:t>Indra</a:t>
            </a:r>
            <a:endParaRPr lang="en-US" sz="1400" dirty="0"/>
          </a:p>
          <a:p>
            <a:pPr lvl="2">
              <a:lnSpc>
                <a:spcPct val="80000"/>
              </a:lnSpc>
            </a:pPr>
            <a:r>
              <a:rPr lang="en-US" sz="1400" dirty="0" err="1"/>
              <a:t>Krsna</a:t>
            </a:r>
            <a:r>
              <a:rPr lang="en-US" sz="1400" dirty="0"/>
              <a:t> perfectly exemplifies </a:t>
            </a:r>
            <a:r>
              <a:rPr lang="en-US" sz="1400" dirty="0" err="1"/>
              <a:t>Srila</a:t>
            </a:r>
            <a:r>
              <a:rPr lang="en-US" sz="1400" dirty="0"/>
              <a:t> </a:t>
            </a:r>
            <a:r>
              <a:rPr lang="en-US" sz="1400" dirty="0" err="1"/>
              <a:t>Rupa</a:t>
            </a:r>
            <a:r>
              <a:rPr lang="en-US" sz="1400" dirty="0"/>
              <a:t> </a:t>
            </a:r>
            <a:r>
              <a:rPr lang="en-US" sz="1400" dirty="0" err="1"/>
              <a:t>Goswami's</a:t>
            </a:r>
            <a:r>
              <a:rPr lang="en-US" sz="1400" dirty="0"/>
              <a:t> definition of a forgiving person "a person who tolerates all kinds of offenses of the opposite party"/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Canto 1 Chapter 8 Summary</a:t>
            </a:r>
            <a:endParaRPr lang="en-US" dirty="0"/>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Chapter 8 Summary</a:t>
            </a:r>
          </a:p>
        </p:txBody>
      </p:sp>
      <p:sp>
        <p:nvSpPr>
          <p:cNvPr id="11267" name="Rectangle 3"/>
          <p:cNvSpPr>
            <a:spLocks noGrp="1" noChangeArrowheads="1"/>
          </p:cNvSpPr>
          <p:nvPr>
            <p:ph idx="1"/>
          </p:nvPr>
        </p:nvSpPr>
        <p:spPr/>
        <p:txBody>
          <a:bodyPr/>
          <a:lstStyle/>
          <a:p>
            <a:r>
              <a:rPr lang="en-US" sz="2800"/>
              <a:t>Texts 1-16: Krsna Again Saves His devotees</a:t>
            </a:r>
          </a:p>
          <a:p>
            <a:r>
              <a:rPr lang="en-US" sz="2800"/>
              <a:t>Texts 17-36: Kunti Devi Begins to offer Prayers</a:t>
            </a:r>
          </a:p>
          <a:p>
            <a:r>
              <a:rPr lang="en-US" sz="2800"/>
              <a:t>Texts 37- 43 : Kunti Devi Concludes by Expressing Her Fear- and Her Actual Desire</a:t>
            </a:r>
          </a:p>
          <a:p>
            <a:r>
              <a:rPr lang="en-US" sz="2800"/>
              <a:t>Texts 44-52: Krsna accepts Kuntidevi’s Prayers and Hears the distresed Words of Yudhishthira Maharaja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457200"/>
            <a:ext cx="8686800" cy="1143000"/>
          </a:xfrm>
        </p:spPr>
        <p:txBody>
          <a:bodyPr/>
          <a:lstStyle/>
          <a:p>
            <a:pPr algn="l"/>
            <a:r>
              <a:rPr lang="en-US" sz="3200"/>
              <a:t>Texts 1-16: Krsna Again Saves His devotees</a:t>
            </a:r>
            <a:br>
              <a:rPr lang="en-US" sz="3200"/>
            </a:br>
            <a:endParaRPr lang="en-US" sz="3200"/>
          </a:p>
        </p:txBody>
      </p:sp>
      <p:sp>
        <p:nvSpPr>
          <p:cNvPr id="12291" name="Rectangle 3"/>
          <p:cNvSpPr>
            <a:spLocks noGrp="1" noChangeArrowheads="1"/>
          </p:cNvSpPr>
          <p:nvPr>
            <p:ph idx="1"/>
          </p:nvPr>
        </p:nvSpPr>
        <p:spPr/>
        <p:txBody>
          <a:bodyPr/>
          <a:lstStyle/>
          <a:p>
            <a:pPr>
              <a:lnSpc>
                <a:spcPct val="80000"/>
              </a:lnSpc>
            </a:pPr>
            <a:r>
              <a:rPr lang="en-US" sz="2000" dirty="0"/>
              <a:t>Importance of being in the association of </a:t>
            </a:r>
            <a:r>
              <a:rPr lang="en-US" sz="2000" dirty="0" err="1"/>
              <a:t>sadhus</a:t>
            </a:r>
            <a:r>
              <a:rPr lang="en-US" sz="2000" dirty="0"/>
              <a:t>:</a:t>
            </a:r>
          </a:p>
          <a:p>
            <a:pPr lvl="1">
              <a:lnSpc>
                <a:spcPct val="80000"/>
              </a:lnSpc>
            </a:pPr>
            <a:r>
              <a:rPr lang="en-US" sz="1800" dirty="0"/>
              <a:t>The </a:t>
            </a:r>
            <a:r>
              <a:rPr lang="en-US" sz="1800" dirty="0" err="1"/>
              <a:t>Pandavas</a:t>
            </a:r>
            <a:r>
              <a:rPr lang="en-US" sz="1800" dirty="0"/>
              <a:t> along with </a:t>
            </a:r>
            <a:r>
              <a:rPr lang="en-US" sz="1800" dirty="0" err="1"/>
              <a:t>Dhritharastra</a:t>
            </a:r>
            <a:r>
              <a:rPr lang="en-US" sz="1800" dirty="0"/>
              <a:t>, </a:t>
            </a:r>
            <a:r>
              <a:rPr lang="en-US" sz="1800" dirty="0" err="1"/>
              <a:t>Gandhari</a:t>
            </a:r>
            <a:r>
              <a:rPr lang="en-US" sz="1800" dirty="0"/>
              <a:t>, </a:t>
            </a:r>
            <a:r>
              <a:rPr lang="en-US" sz="1800" dirty="0" err="1"/>
              <a:t>Kunti</a:t>
            </a:r>
            <a:r>
              <a:rPr lang="en-US" sz="1800" dirty="0"/>
              <a:t>, </a:t>
            </a:r>
            <a:r>
              <a:rPr lang="en-US" sz="1800" dirty="0" err="1"/>
              <a:t>Subhadra</a:t>
            </a:r>
            <a:r>
              <a:rPr lang="en-US" sz="1800" dirty="0"/>
              <a:t> and </a:t>
            </a:r>
            <a:r>
              <a:rPr lang="en-US" sz="1800" dirty="0" err="1"/>
              <a:t>Draupadi</a:t>
            </a:r>
            <a:r>
              <a:rPr lang="en-US" sz="1800" dirty="0"/>
              <a:t> deliver water to the dead relatives. Lord Krishna is with them.</a:t>
            </a:r>
          </a:p>
          <a:p>
            <a:pPr lvl="1">
              <a:lnSpc>
                <a:spcPct val="80000"/>
              </a:lnSpc>
            </a:pPr>
            <a:r>
              <a:rPr lang="en-US" sz="1800" dirty="0"/>
              <a:t>When the </a:t>
            </a:r>
            <a:r>
              <a:rPr lang="en-US" sz="1800" dirty="0" err="1"/>
              <a:t>Pandavas</a:t>
            </a:r>
            <a:r>
              <a:rPr lang="en-US" sz="1800" dirty="0"/>
              <a:t> and their family members are grieving the </a:t>
            </a:r>
            <a:r>
              <a:rPr lang="en-US" sz="1800" dirty="0" err="1"/>
              <a:t>munis</a:t>
            </a:r>
            <a:r>
              <a:rPr lang="en-US" sz="1800" dirty="0"/>
              <a:t> and Lord Krishna pacify them citing the stringent laws of nature</a:t>
            </a:r>
          </a:p>
          <a:p>
            <a:pPr lvl="1">
              <a:lnSpc>
                <a:spcPct val="80000"/>
              </a:lnSpc>
            </a:pPr>
            <a:r>
              <a:rPr lang="en-US" sz="1800" dirty="0"/>
              <a:t>SP purport(1.8.4): “This clearance of the misgivings of material existence at once takes place by association with the Lord's devotees, who are able to inject the transcendental sound into the depths of the bewildered heart and thus make one practically liberated from all lamentation and illusion. That is a summary of the pacifying measures for those affected by the reaction of stringent material laws, exhibited in the forms of birth, death, old age and disease, which are insoluble factors of material existence. ”</a:t>
            </a:r>
          </a:p>
          <a:p>
            <a:pPr>
              <a:lnSpc>
                <a:spcPct val="80000"/>
              </a:lnSpc>
            </a:pPr>
            <a:r>
              <a:rPr lang="en-US" sz="2000" dirty="0"/>
              <a:t>Lord </a:t>
            </a:r>
            <a:r>
              <a:rPr lang="en-US" sz="2000" dirty="0" err="1"/>
              <a:t>Śrī</a:t>
            </a:r>
            <a:r>
              <a:rPr lang="en-US" sz="2000" dirty="0"/>
              <a:t> </a:t>
            </a:r>
            <a:r>
              <a:rPr lang="en-US" sz="2000" dirty="0" err="1"/>
              <a:t>Kṛṣṇa</a:t>
            </a:r>
            <a:r>
              <a:rPr lang="en-US" sz="2000" dirty="0"/>
              <a:t> caused three well-performed </a:t>
            </a:r>
            <a:r>
              <a:rPr lang="en-US" sz="2000" dirty="0" err="1"/>
              <a:t>Aśvamedha-yajñas</a:t>
            </a:r>
            <a:r>
              <a:rPr lang="en-US" sz="2000" dirty="0"/>
              <a:t> [horse sacrifices] to be conducted by </a:t>
            </a:r>
            <a:r>
              <a:rPr lang="en-US" sz="2000" dirty="0" err="1"/>
              <a:t>Mahārāja</a:t>
            </a:r>
            <a:r>
              <a:rPr lang="en-US" sz="2000" dirty="0"/>
              <a:t> </a:t>
            </a:r>
            <a:r>
              <a:rPr lang="en-US" sz="2000" dirty="0" err="1"/>
              <a:t>Yudhiṣṭhira</a:t>
            </a:r>
            <a:r>
              <a:rPr lang="en-US" sz="2000" dirty="0"/>
              <a:t> . After this the Lord prepares for his departure.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a:t>Texts 1-16: Krsna Again Saves His devotees</a:t>
            </a:r>
          </a:p>
        </p:txBody>
      </p:sp>
      <p:sp>
        <p:nvSpPr>
          <p:cNvPr id="14339" name="Rectangle 3"/>
          <p:cNvSpPr>
            <a:spLocks noGrp="1" noChangeArrowheads="1"/>
          </p:cNvSpPr>
          <p:nvPr>
            <p:ph idx="1"/>
          </p:nvPr>
        </p:nvSpPr>
        <p:spPr/>
        <p:txBody>
          <a:bodyPr/>
          <a:lstStyle/>
          <a:p>
            <a:pPr marL="533400" indent="-533400">
              <a:lnSpc>
                <a:spcPct val="80000"/>
              </a:lnSpc>
            </a:pPr>
            <a:r>
              <a:rPr lang="en-US" sz="2000" dirty="0"/>
              <a:t>Text 8: As soon as He seats Himself on the chariot, He sees </a:t>
            </a:r>
            <a:r>
              <a:rPr lang="en-US" sz="2000" dirty="0" err="1"/>
              <a:t>Uttara</a:t>
            </a:r>
            <a:r>
              <a:rPr lang="en-US" sz="2000" dirty="0"/>
              <a:t> running towards Him in fear</a:t>
            </a:r>
          </a:p>
          <a:p>
            <a:pPr marL="533400" indent="-533400">
              <a:lnSpc>
                <a:spcPct val="80000"/>
              </a:lnSpc>
            </a:pPr>
            <a:r>
              <a:rPr lang="en-US" sz="2000" dirty="0"/>
              <a:t>Text 9: </a:t>
            </a:r>
            <a:r>
              <a:rPr lang="en-US" sz="2000" dirty="0" err="1"/>
              <a:t>Uttara</a:t>
            </a:r>
            <a:r>
              <a:rPr lang="en-US" sz="2000" dirty="0"/>
              <a:t> cries to the Lord for protection:</a:t>
            </a:r>
          </a:p>
          <a:p>
            <a:pPr marL="533400" indent="-533400">
              <a:lnSpc>
                <a:spcPct val="80000"/>
              </a:lnSpc>
              <a:buFontTx/>
              <a:buNone/>
            </a:pPr>
            <a:r>
              <a:rPr lang="en-US" sz="2000" dirty="0"/>
              <a:t>		</a:t>
            </a:r>
            <a:r>
              <a:rPr lang="en-US" sz="2000" dirty="0" err="1"/>
              <a:t>uttarovāca</a:t>
            </a:r>
            <a:endParaRPr lang="en-US" sz="2000" dirty="0">
              <a:hlinkClick r:id="rId3"/>
            </a:endParaRPr>
          </a:p>
          <a:p>
            <a:pPr marL="1295400" lvl="2" indent="-381000">
              <a:lnSpc>
                <a:spcPct val="80000"/>
              </a:lnSpc>
              <a:buFontTx/>
              <a:buNone/>
            </a:pPr>
            <a:r>
              <a:rPr lang="vi-VN" sz="1600" dirty="0" smtClean="0"/>
              <a:t>pāhi pāhi mahā-yogin</a:t>
            </a:r>
          </a:p>
          <a:p>
            <a:pPr marL="1295400" lvl="2" indent="-381000">
              <a:lnSpc>
                <a:spcPct val="80000"/>
              </a:lnSpc>
              <a:buFontTx/>
              <a:buNone/>
            </a:pPr>
            <a:r>
              <a:rPr lang="vi-VN" sz="1600" dirty="0" smtClean="0"/>
              <a:t>deva-deva jagat-pate</a:t>
            </a:r>
          </a:p>
          <a:p>
            <a:pPr marL="1295400" lvl="2" indent="-381000">
              <a:lnSpc>
                <a:spcPct val="80000"/>
              </a:lnSpc>
              <a:buFontTx/>
              <a:buNone/>
            </a:pPr>
            <a:r>
              <a:rPr lang="vi-VN" sz="1600" dirty="0" smtClean="0"/>
              <a:t>nānyaḿ tvad abhayaḿ paśye</a:t>
            </a:r>
          </a:p>
          <a:p>
            <a:pPr marL="1295400" lvl="2" indent="-381000">
              <a:lnSpc>
                <a:spcPct val="80000"/>
              </a:lnSpc>
              <a:buFontTx/>
              <a:buNone/>
            </a:pPr>
            <a:r>
              <a:rPr lang="vi-VN" sz="1600" dirty="0" smtClean="0"/>
              <a:t>yatra mṛtyuḥ parasparam</a:t>
            </a:r>
          </a:p>
          <a:p>
            <a:pPr marL="1295400" lvl="2" indent="-381000">
              <a:lnSpc>
                <a:spcPct val="80000"/>
              </a:lnSpc>
              <a:buFontTx/>
              <a:buNone/>
            </a:pPr>
            <a:r>
              <a:rPr lang="en-US" sz="1600" dirty="0"/>
              <a:t> </a:t>
            </a:r>
            <a:r>
              <a:rPr lang="en-US" sz="1600" b="1" dirty="0" err="1" smtClean="0"/>
              <a:t>Uttara</a:t>
            </a:r>
            <a:r>
              <a:rPr lang="en-US" sz="1600" b="1" dirty="0" smtClean="0"/>
              <a:t> said</a:t>
            </a:r>
            <a:r>
              <a:rPr lang="en-US" sz="1600" dirty="0"/>
              <a:t>: O Lord of lords, Lord of the</a:t>
            </a:r>
          </a:p>
          <a:p>
            <a:pPr marL="1295400" lvl="2" indent="-381000">
              <a:lnSpc>
                <a:spcPct val="80000"/>
              </a:lnSpc>
              <a:buFontTx/>
              <a:buNone/>
            </a:pPr>
            <a:r>
              <a:rPr lang="en-US" sz="1600" dirty="0"/>
              <a:t> universe! You are the greatest of mystics.</a:t>
            </a:r>
          </a:p>
          <a:p>
            <a:pPr marL="1295400" lvl="2" indent="-381000">
              <a:lnSpc>
                <a:spcPct val="80000"/>
              </a:lnSpc>
              <a:buFontTx/>
              <a:buNone/>
            </a:pPr>
            <a:r>
              <a:rPr lang="en-US" sz="1600" dirty="0"/>
              <a:t> Please protect me, for there is no one </a:t>
            </a:r>
          </a:p>
          <a:p>
            <a:pPr marL="1295400" lvl="2" indent="-381000">
              <a:lnSpc>
                <a:spcPct val="80000"/>
              </a:lnSpc>
              <a:buFontTx/>
              <a:buNone/>
            </a:pPr>
            <a:r>
              <a:rPr lang="en-US" sz="1600" dirty="0"/>
              <a:t>else who can save me from the clutches</a:t>
            </a:r>
          </a:p>
          <a:p>
            <a:pPr marL="1295400" lvl="2" indent="-381000">
              <a:lnSpc>
                <a:spcPct val="80000"/>
              </a:lnSpc>
              <a:buFontTx/>
              <a:buNone/>
            </a:pPr>
            <a:r>
              <a:rPr lang="en-US" sz="1600" dirty="0"/>
              <a:t> of death in this world of duality. </a:t>
            </a:r>
          </a:p>
          <a:p>
            <a:pPr marL="533400" indent="-533400">
              <a:lnSpc>
                <a:spcPct val="80000"/>
              </a:lnSpc>
            </a:pPr>
            <a:r>
              <a:rPr lang="en-US" sz="2000" dirty="0" err="1"/>
              <a:t>Uttara</a:t>
            </a:r>
            <a:r>
              <a:rPr lang="en-US" sz="2000" dirty="0"/>
              <a:t> says Let that </a:t>
            </a:r>
            <a:r>
              <a:rPr lang="en-US" sz="2000" dirty="0" err="1"/>
              <a:t>Brahmastra</a:t>
            </a:r>
            <a:r>
              <a:rPr lang="en-US" sz="2000" dirty="0"/>
              <a:t> kill me , if you so desire, but please protect my embryo.</a:t>
            </a:r>
          </a:p>
          <a:p>
            <a:pPr marL="533400" indent="-533400">
              <a:lnSpc>
                <a:spcPct val="80000"/>
              </a:lnSpc>
            </a:pPr>
            <a:r>
              <a:rPr lang="en-US" sz="2000" dirty="0" err="1"/>
              <a:t>Srila</a:t>
            </a:r>
            <a:r>
              <a:rPr lang="en-US" sz="2000" dirty="0"/>
              <a:t> Sridhar Swami states that apart from Krishna there is no one devoid of fear</a:t>
            </a:r>
          </a:p>
          <a:p>
            <a:pPr marL="533400" indent="-533400">
              <a:lnSpc>
                <a:spcPct val="80000"/>
              </a:lnSpc>
            </a:pPr>
            <a:endParaRPr lang="en-US" sz="2000" dirty="0"/>
          </a:p>
          <a:p>
            <a:pPr marL="914400" lvl="1" indent="-457200" algn="ctr">
              <a:lnSpc>
                <a:spcPct val="80000"/>
              </a:lnSpc>
              <a:buFontTx/>
              <a:buNone/>
            </a:pPr>
            <a:endParaRPr lang="en-US" sz="1800" dirty="0"/>
          </a:p>
        </p:txBody>
      </p:sp>
      <p:pic>
        <p:nvPicPr>
          <p:cNvPr id="14341" name="Picture 5" descr="Uttara"/>
          <p:cNvPicPr>
            <a:picLocks noChangeAspect="1" noChangeArrowheads="1"/>
          </p:cNvPicPr>
          <p:nvPr/>
        </p:nvPicPr>
        <p:blipFill>
          <a:blip r:embed="rId4" cstate="print"/>
          <a:srcRect/>
          <a:stretch>
            <a:fillRect/>
          </a:stretch>
        </p:blipFill>
        <p:spPr bwMode="auto">
          <a:xfrm>
            <a:off x="6096000" y="2438400"/>
            <a:ext cx="2590800"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a:t>Texts 1-16: Krsna Again Saves His devotees</a:t>
            </a:r>
          </a:p>
        </p:txBody>
      </p:sp>
      <p:sp>
        <p:nvSpPr>
          <p:cNvPr id="15363" name="Rectangle 3"/>
          <p:cNvSpPr>
            <a:spLocks noGrp="1" noChangeArrowheads="1"/>
          </p:cNvSpPr>
          <p:nvPr>
            <p:ph idx="1"/>
          </p:nvPr>
        </p:nvSpPr>
        <p:spPr/>
        <p:txBody>
          <a:bodyPr/>
          <a:lstStyle/>
          <a:p>
            <a:pPr>
              <a:lnSpc>
                <a:spcPct val="80000"/>
              </a:lnSpc>
            </a:pPr>
            <a:r>
              <a:rPr lang="en-US" sz="2000" dirty="0"/>
              <a:t>The Lord understands that </a:t>
            </a:r>
            <a:r>
              <a:rPr lang="en-US" sz="2000" dirty="0" err="1"/>
              <a:t>Ashvatthama</a:t>
            </a:r>
            <a:r>
              <a:rPr lang="en-US" sz="2000" dirty="0"/>
              <a:t> had unleashed two more </a:t>
            </a:r>
            <a:r>
              <a:rPr lang="en-US" sz="2000" dirty="0" err="1"/>
              <a:t>Brahmastras</a:t>
            </a:r>
            <a:endParaRPr lang="en-US" sz="2000" dirty="0"/>
          </a:p>
          <a:p>
            <a:pPr>
              <a:lnSpc>
                <a:spcPct val="80000"/>
              </a:lnSpc>
            </a:pPr>
            <a:r>
              <a:rPr lang="en-US" sz="2000" dirty="0"/>
              <a:t>The Lord immediately takes up His </a:t>
            </a:r>
            <a:r>
              <a:rPr lang="en-US" sz="2000" dirty="0" err="1"/>
              <a:t>Sudarshana</a:t>
            </a:r>
            <a:r>
              <a:rPr lang="en-US" sz="2000" dirty="0"/>
              <a:t> Chakra</a:t>
            </a:r>
          </a:p>
          <a:p>
            <a:pPr>
              <a:lnSpc>
                <a:spcPct val="80000"/>
              </a:lnSpc>
            </a:pPr>
            <a:r>
              <a:rPr lang="en-US" sz="2000" b="1" dirty="0"/>
              <a:t>Text 13: </a:t>
            </a:r>
            <a:r>
              <a:rPr lang="en-US" sz="2000" dirty="0"/>
              <a:t> </a:t>
            </a:r>
            <a:r>
              <a:rPr lang="en-US" sz="2000" dirty="0" err="1"/>
              <a:t>ananya-viṣayātmanām</a:t>
            </a:r>
            <a:r>
              <a:rPr lang="en-US" sz="2000" dirty="0"/>
              <a:t> is significant. The </a:t>
            </a:r>
            <a:r>
              <a:rPr lang="en-US" sz="2000" dirty="0" err="1"/>
              <a:t>Pāṇḍavas</a:t>
            </a:r>
            <a:r>
              <a:rPr lang="en-US" sz="2000" dirty="0"/>
              <a:t> were cent percent dependent on the protection of the Lord, although they were all great warriors themselves. But the Lord neglects even the greatest warriors and also vanquishes them in no time. When the Lord saw that there was no time for the </a:t>
            </a:r>
            <a:r>
              <a:rPr lang="en-US" sz="2000" dirty="0" err="1"/>
              <a:t>Pāṇḍavas</a:t>
            </a:r>
            <a:r>
              <a:rPr lang="en-US" sz="2000" dirty="0"/>
              <a:t> to counteract the </a:t>
            </a:r>
            <a:r>
              <a:rPr lang="en-US" sz="2000" dirty="0" err="1"/>
              <a:t>brahmāstra</a:t>
            </a:r>
            <a:r>
              <a:rPr lang="en-US" sz="2000" dirty="0"/>
              <a:t> of </a:t>
            </a:r>
            <a:r>
              <a:rPr lang="en-US" sz="2000" dirty="0" err="1"/>
              <a:t>Aśvatthāmā</a:t>
            </a:r>
            <a:r>
              <a:rPr lang="en-US" sz="2000" dirty="0"/>
              <a:t>, He took up His weapon even at the risk of breaking His own vow.  </a:t>
            </a:r>
          </a:p>
          <a:p>
            <a:pPr>
              <a:lnSpc>
                <a:spcPct val="80000"/>
              </a:lnSpc>
            </a:pPr>
            <a:r>
              <a:rPr lang="en-US" sz="2000" dirty="0" err="1"/>
              <a:t>Krsna</a:t>
            </a:r>
            <a:r>
              <a:rPr lang="en-US" sz="2000" dirty="0"/>
              <a:t> protected the </a:t>
            </a:r>
            <a:r>
              <a:rPr lang="en-US" sz="2000" dirty="0" err="1"/>
              <a:t>Pandavas</a:t>
            </a:r>
            <a:r>
              <a:rPr lang="en-US" sz="2000" dirty="0"/>
              <a:t> by</a:t>
            </a:r>
          </a:p>
          <a:p>
            <a:pPr>
              <a:lnSpc>
                <a:spcPct val="80000"/>
              </a:lnSpc>
              <a:buFontTx/>
              <a:buNone/>
            </a:pPr>
            <a:r>
              <a:rPr lang="en-US" sz="2000" dirty="0"/>
              <a:t>     counteracting the </a:t>
            </a:r>
            <a:r>
              <a:rPr lang="en-US" sz="2000" dirty="0" err="1"/>
              <a:t>Brahmastra</a:t>
            </a:r>
            <a:r>
              <a:rPr lang="en-US" sz="2000" dirty="0"/>
              <a:t> with his</a:t>
            </a:r>
          </a:p>
          <a:p>
            <a:pPr>
              <a:lnSpc>
                <a:spcPct val="80000"/>
              </a:lnSpc>
              <a:buFontTx/>
              <a:buNone/>
            </a:pPr>
            <a:r>
              <a:rPr lang="en-US" sz="2000" dirty="0"/>
              <a:t>     Disc</a:t>
            </a:r>
            <a:r>
              <a:rPr lang="en-US" sz="2000" dirty="0" smtClean="0"/>
              <a:t>. He </a:t>
            </a:r>
            <a:r>
              <a:rPr lang="en-US" sz="2000" dirty="0"/>
              <a:t>protects the child in </a:t>
            </a:r>
            <a:r>
              <a:rPr lang="en-US" sz="2000" dirty="0" err="1"/>
              <a:t>Uttara’s</a:t>
            </a:r>
            <a:r>
              <a:rPr lang="en-US" sz="2000" dirty="0"/>
              <a:t> </a:t>
            </a:r>
          </a:p>
          <a:p>
            <a:pPr>
              <a:lnSpc>
                <a:spcPct val="80000"/>
              </a:lnSpc>
              <a:buFontTx/>
              <a:buNone/>
            </a:pPr>
            <a:r>
              <a:rPr lang="en-US" sz="2000" dirty="0"/>
              <a:t>     womb by covering it with His internal </a:t>
            </a:r>
          </a:p>
          <a:p>
            <a:pPr>
              <a:lnSpc>
                <a:spcPct val="80000"/>
              </a:lnSpc>
              <a:buFontTx/>
              <a:buNone/>
            </a:pPr>
            <a:r>
              <a:rPr lang="en-US" sz="2000" dirty="0"/>
              <a:t>     energy</a:t>
            </a:r>
          </a:p>
        </p:txBody>
      </p:sp>
      <p:sp>
        <p:nvSpPr>
          <p:cNvPr id="15365" name="AutoShape 5"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5367" name="AutoShape 7" descr="Z"/>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5369" name="Picture 9" descr="krishna+protects+Pariksit"/>
          <p:cNvPicPr>
            <a:picLocks noChangeAspect="1" noChangeArrowheads="1"/>
          </p:cNvPicPr>
          <p:nvPr/>
        </p:nvPicPr>
        <p:blipFill>
          <a:blip r:embed="rId3" cstate="print"/>
          <a:srcRect/>
          <a:stretch>
            <a:fillRect/>
          </a:stretch>
        </p:blipFill>
        <p:spPr bwMode="auto">
          <a:xfrm>
            <a:off x="5638800" y="4038600"/>
            <a:ext cx="2438400" cy="26336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Lessons: From Ashvatthama</a:t>
            </a:r>
          </a:p>
        </p:txBody>
      </p:sp>
      <p:sp>
        <p:nvSpPr>
          <p:cNvPr id="17411" name="Rectangle 3"/>
          <p:cNvSpPr>
            <a:spLocks noGrp="1" noChangeArrowheads="1"/>
          </p:cNvSpPr>
          <p:nvPr>
            <p:ph idx="1"/>
          </p:nvPr>
        </p:nvSpPr>
        <p:spPr/>
        <p:txBody>
          <a:bodyPr/>
          <a:lstStyle/>
          <a:p>
            <a:pPr marL="609600" indent="-609600">
              <a:lnSpc>
                <a:spcPct val="80000"/>
              </a:lnSpc>
            </a:pPr>
            <a:r>
              <a:rPr lang="en-US" sz="1600"/>
              <a:t>Dronacarya’s son but still not expert in religious principles and archery(kills the sleeping sons of Draupadi, does not know how to withdraw the Brahmastra, tries to kill a pregnant woman)</a:t>
            </a:r>
          </a:p>
          <a:p>
            <a:pPr marL="990600" lvl="1" indent="-533400">
              <a:lnSpc>
                <a:spcPct val="80000"/>
              </a:lnSpc>
            </a:pPr>
            <a:r>
              <a:rPr lang="en-US" sz="1400"/>
              <a:t>We may remain in the movement and have the opportunity to receive all the mercy but if we do not receive it , we will remain like Ashvatthama</a:t>
            </a:r>
          </a:p>
          <a:p>
            <a:pPr marL="609600" indent="-609600">
              <a:lnSpc>
                <a:spcPct val="80000"/>
              </a:lnSpc>
            </a:pPr>
            <a:r>
              <a:rPr lang="en-US" sz="1600"/>
              <a:t>Could not take shelter because of offenses</a:t>
            </a:r>
          </a:p>
          <a:p>
            <a:pPr marL="990600" lvl="1" indent="-533400">
              <a:lnSpc>
                <a:spcPct val="80000"/>
              </a:lnSpc>
            </a:pPr>
            <a:r>
              <a:rPr lang="en-US" sz="1400"/>
              <a:t>When his horses got tired he released the Brahmastra in Chapter 7. Unlike Arjuna he could not take shelter of the Lord in difficulty because he had offended the Lord and His devotees.</a:t>
            </a:r>
          </a:p>
          <a:p>
            <a:pPr marL="990600" lvl="1" indent="-533400">
              <a:lnSpc>
                <a:spcPct val="80000"/>
              </a:lnSpc>
            </a:pPr>
            <a:r>
              <a:rPr lang="en-US" sz="1400"/>
              <a:t>Similarly if we commit offenses to the Lord and His devotees it will be difficult for us to take their shelter.</a:t>
            </a:r>
          </a:p>
          <a:p>
            <a:pPr marL="609600" indent="-609600">
              <a:lnSpc>
                <a:spcPct val="80000"/>
              </a:lnSpc>
            </a:pPr>
            <a:r>
              <a:rPr lang="en-US" sz="1600"/>
              <a:t>Does not pacify his burning misplaced anger and after so many years tries to kill all the Pandavas and Pariksit</a:t>
            </a:r>
          </a:p>
          <a:p>
            <a:pPr marL="990600" lvl="1" indent="-533400">
              <a:lnSpc>
                <a:spcPct val="80000"/>
              </a:lnSpc>
            </a:pPr>
            <a:r>
              <a:rPr lang="en-US" sz="1400"/>
              <a:t>We can remain consumed in the fire of anger and envy for years. We will continually do the wrong things if we do not Tolerate being corrected. Ashvatthama could not tolerate being corrected when he was humiliated for killing the sons of Draupadi. E.g Cow’s tolerance</a:t>
            </a:r>
          </a:p>
          <a:p>
            <a:pPr marL="990600" lvl="1" indent="-533400">
              <a:lnSpc>
                <a:spcPct val="80000"/>
              </a:lnSpc>
            </a:pPr>
            <a:r>
              <a:rPr lang="en-US" sz="1400"/>
              <a:t>He lacked gratitude – that for such a heinous offense he was not killed but only humiliated and was respected by Draupadi and the Pandavas</a:t>
            </a:r>
          </a:p>
          <a:p>
            <a:pPr marL="990600" lvl="1" indent="-533400">
              <a:lnSpc>
                <a:spcPct val="80000"/>
              </a:lnSpc>
            </a:pPr>
            <a:r>
              <a:rPr lang="en-US" sz="1400"/>
              <a:t>In the absence of tolerance there is material bewilderment that causes us to entangle ourselves</a:t>
            </a:r>
          </a:p>
          <a:p>
            <a:pPr marL="609600" indent="-609600">
              <a:lnSpc>
                <a:spcPct val="80000"/>
              </a:lnSpc>
            </a:pPr>
            <a:endParaRPr lang="en-US" sz="1600"/>
          </a:p>
          <a:p>
            <a:pPr marL="990600" lvl="1" indent="-533400">
              <a:lnSpc>
                <a:spcPct val="80000"/>
              </a:lnSpc>
            </a:pPr>
            <a:endParaRPr 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4000"/>
              <a:t>Texts 17-36: Kunti Devi Begins to offer Prayers</a:t>
            </a:r>
          </a:p>
        </p:txBody>
      </p:sp>
      <p:sp>
        <p:nvSpPr>
          <p:cNvPr id="16389" name="AutoShape 5" descr="9k="/>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6391" name="AutoShape 7" descr="9k="/>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6393" name="Picture 9" descr="kuntidevi"/>
          <p:cNvPicPr>
            <a:picLocks noChangeAspect="1" noChangeArrowheads="1"/>
          </p:cNvPicPr>
          <p:nvPr/>
        </p:nvPicPr>
        <p:blipFill>
          <a:blip r:embed="rId3" cstate="print"/>
          <a:srcRect/>
          <a:stretch>
            <a:fillRect/>
          </a:stretch>
        </p:blipFill>
        <p:spPr bwMode="auto">
          <a:xfrm>
            <a:off x="0" y="914399"/>
            <a:ext cx="2743200" cy="2567635"/>
          </a:xfrm>
          <a:prstGeom prst="rect">
            <a:avLst/>
          </a:prstGeom>
          <a:noFill/>
        </p:spPr>
      </p:pic>
      <p:sp>
        <p:nvSpPr>
          <p:cNvPr id="16387" name="Rectangle 3"/>
          <p:cNvSpPr>
            <a:spLocks noGrp="1" noChangeArrowheads="1"/>
          </p:cNvSpPr>
          <p:nvPr>
            <p:ph idx="1"/>
          </p:nvPr>
        </p:nvSpPr>
        <p:spPr>
          <a:xfrm>
            <a:off x="1066800" y="1295400"/>
            <a:ext cx="8229600" cy="4525963"/>
          </a:xfrm>
        </p:spPr>
        <p:txBody>
          <a:bodyPr>
            <a:normAutofit/>
          </a:bodyPr>
          <a:lstStyle/>
          <a:p>
            <a:pPr>
              <a:lnSpc>
                <a:spcPct val="80000"/>
              </a:lnSpc>
            </a:pPr>
            <a:endParaRPr lang="en-US" sz="2000" b="1" u="sng" dirty="0"/>
          </a:p>
          <a:p>
            <a:pPr>
              <a:lnSpc>
                <a:spcPct val="80000"/>
              </a:lnSpc>
            </a:pPr>
            <a:endParaRPr lang="en-US" sz="2000" b="1" u="sng" dirty="0"/>
          </a:p>
          <a:p>
            <a:pPr algn="ctr">
              <a:lnSpc>
                <a:spcPct val="80000"/>
              </a:lnSpc>
            </a:pPr>
            <a:r>
              <a:rPr lang="en-US" sz="2000" b="1" u="sng" dirty="0"/>
              <a:t>SB 1.8.17</a:t>
            </a:r>
            <a:r>
              <a:rPr lang="en-US" sz="2000" dirty="0"/>
              <a:t>: Thus saved from the radiation of the </a:t>
            </a:r>
          </a:p>
          <a:p>
            <a:pPr algn="just">
              <a:lnSpc>
                <a:spcPct val="80000"/>
              </a:lnSpc>
              <a:buFontTx/>
              <a:buNone/>
            </a:pPr>
            <a:r>
              <a:rPr lang="en-US" sz="2000" dirty="0" smtClean="0"/>
              <a:t>                              </a:t>
            </a:r>
            <a:r>
              <a:rPr lang="en-US" sz="2000" dirty="0" err="1" smtClean="0"/>
              <a:t>brahmāstra</a:t>
            </a:r>
            <a:r>
              <a:rPr lang="en-US" sz="2000" dirty="0"/>
              <a:t>, </a:t>
            </a:r>
            <a:r>
              <a:rPr lang="en-US" sz="2000" dirty="0" err="1"/>
              <a:t>Kuntī</a:t>
            </a:r>
            <a:r>
              <a:rPr lang="en-US" sz="2000" dirty="0"/>
              <a:t>, the chaste devotee of the Lord, </a:t>
            </a:r>
            <a:endParaRPr lang="en-US" sz="2000" dirty="0" smtClean="0"/>
          </a:p>
          <a:p>
            <a:pPr algn="just">
              <a:lnSpc>
                <a:spcPct val="80000"/>
              </a:lnSpc>
              <a:buFontTx/>
              <a:buNone/>
            </a:pPr>
            <a:r>
              <a:rPr lang="en-US" sz="2000" dirty="0" smtClean="0"/>
              <a:t>                              and her five sons and </a:t>
            </a:r>
            <a:r>
              <a:rPr lang="en-US" sz="2000" dirty="0" err="1" smtClean="0"/>
              <a:t>Draupadī</a:t>
            </a:r>
            <a:r>
              <a:rPr lang="en-US" sz="2000" dirty="0" smtClean="0"/>
              <a:t> addressed </a:t>
            </a:r>
          </a:p>
          <a:p>
            <a:pPr algn="just">
              <a:lnSpc>
                <a:spcPct val="80000"/>
              </a:lnSpc>
              <a:buFontTx/>
              <a:buNone/>
            </a:pPr>
            <a:r>
              <a:rPr lang="en-US" sz="2000" dirty="0" smtClean="0"/>
              <a:t>                              Lord</a:t>
            </a:r>
            <a:r>
              <a:rPr lang="en-US" sz="2000" dirty="0"/>
              <a:t> </a:t>
            </a:r>
            <a:r>
              <a:rPr lang="en-US" sz="2000" dirty="0" err="1"/>
              <a:t>Kṛṣṇa</a:t>
            </a:r>
            <a:r>
              <a:rPr lang="en-US" sz="2000" dirty="0"/>
              <a:t>  as He started for home. </a:t>
            </a:r>
          </a:p>
          <a:p>
            <a:pPr>
              <a:lnSpc>
                <a:spcPct val="80000"/>
              </a:lnSpc>
            </a:pPr>
            <a:endParaRPr lang="en-US" sz="2000" dirty="0"/>
          </a:p>
          <a:p>
            <a:pPr>
              <a:lnSpc>
                <a:spcPct val="80000"/>
              </a:lnSpc>
            </a:pPr>
            <a:endParaRPr lang="en-US" sz="2000" dirty="0" smtClean="0"/>
          </a:p>
          <a:p>
            <a:pPr>
              <a:lnSpc>
                <a:spcPct val="80000"/>
              </a:lnSpc>
            </a:pPr>
            <a:r>
              <a:rPr lang="en-US" sz="2000" dirty="0" smtClean="0"/>
              <a:t>Definition </a:t>
            </a:r>
            <a:r>
              <a:rPr lang="en-US" sz="2000" dirty="0"/>
              <a:t>of a chaste devotee(Purport 1.8.17):</a:t>
            </a:r>
          </a:p>
          <a:p>
            <a:pPr lvl="1">
              <a:lnSpc>
                <a:spcPct val="80000"/>
              </a:lnSpc>
            </a:pPr>
            <a:r>
              <a:rPr lang="en-US" sz="1800" dirty="0"/>
              <a:t>A chaste devotee of the Lord does not look to others, namely any other living being or demigod, even for deliverance from </a:t>
            </a:r>
            <a:r>
              <a:rPr lang="en-US" sz="1800" dirty="0" smtClean="0"/>
              <a:t>danger…… </a:t>
            </a:r>
            <a:r>
              <a:rPr lang="en-US" sz="1800" dirty="0"/>
              <a:t>Such a chaste devotee also never asks the Lord for help, but the Lord, out of His own accord, is always anxious to render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Summary</a:t>
            </a:r>
            <a:endParaRPr lang="en-US" dirty="0"/>
          </a:p>
        </p:txBody>
      </p:sp>
      <p:sp>
        <p:nvSpPr>
          <p:cNvPr id="3" name="Content Placeholder 2"/>
          <p:cNvSpPr>
            <a:spLocks noGrp="1"/>
          </p:cNvSpPr>
          <p:nvPr>
            <p:ph idx="1"/>
          </p:nvPr>
        </p:nvSpPr>
        <p:spPr/>
        <p:txBody>
          <a:bodyPr/>
          <a:lstStyle/>
          <a:p>
            <a:r>
              <a:rPr lang="en-US" dirty="0" smtClean="0"/>
              <a:t>Texts 1-7: </a:t>
            </a:r>
            <a:r>
              <a:rPr lang="en-US" dirty="0" err="1" smtClean="0"/>
              <a:t>Srila</a:t>
            </a:r>
            <a:r>
              <a:rPr lang="en-US" dirty="0" smtClean="0"/>
              <a:t> </a:t>
            </a:r>
            <a:r>
              <a:rPr lang="en-US" dirty="0" err="1" smtClean="0"/>
              <a:t>Vyasadeva’s</a:t>
            </a:r>
            <a:r>
              <a:rPr lang="en-US" dirty="0" smtClean="0"/>
              <a:t> meditation and Samadhi</a:t>
            </a:r>
          </a:p>
          <a:p>
            <a:r>
              <a:rPr lang="en-US" dirty="0" smtClean="0"/>
              <a:t>Texts 8-11: </a:t>
            </a:r>
            <a:r>
              <a:rPr lang="en-US" dirty="0" err="1" smtClean="0"/>
              <a:t>Vyasa</a:t>
            </a:r>
            <a:r>
              <a:rPr lang="en-US" dirty="0" smtClean="0"/>
              <a:t> Teaches the </a:t>
            </a:r>
            <a:r>
              <a:rPr lang="en-US" dirty="0" err="1" smtClean="0"/>
              <a:t>Bhagavatm</a:t>
            </a:r>
            <a:r>
              <a:rPr lang="en-US" dirty="0" smtClean="0"/>
              <a:t> to </a:t>
            </a:r>
            <a:r>
              <a:rPr lang="en-US" dirty="0" err="1" smtClean="0"/>
              <a:t>Sukadeva</a:t>
            </a:r>
            <a:endParaRPr lang="en-US" dirty="0" smtClean="0"/>
          </a:p>
          <a:p>
            <a:r>
              <a:rPr lang="en-US" dirty="0" smtClean="0"/>
              <a:t>Texts 12-40: </a:t>
            </a:r>
            <a:r>
              <a:rPr lang="en-US" dirty="0" err="1" smtClean="0"/>
              <a:t>Arjuna</a:t>
            </a:r>
            <a:r>
              <a:rPr lang="en-US" dirty="0" smtClean="0"/>
              <a:t> Captures </a:t>
            </a:r>
            <a:r>
              <a:rPr lang="en-US" dirty="0" err="1" smtClean="0"/>
              <a:t>Ashvatthama</a:t>
            </a:r>
            <a:endParaRPr lang="en-US" dirty="0" smtClean="0"/>
          </a:p>
          <a:p>
            <a:r>
              <a:rPr lang="en-US" dirty="0" smtClean="0"/>
              <a:t>Texts 41- 58: The Punishment of </a:t>
            </a:r>
            <a:r>
              <a:rPr lang="en-US" dirty="0" err="1" smtClean="0"/>
              <a:t>Ashvatthama</a:t>
            </a:r>
            <a:endParaRPr lang="en-US" smtClean="0"/>
          </a:p>
          <a:p>
            <a:pPr>
              <a:buNone/>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04800" y="1752600"/>
            <a:ext cx="8686800" cy="4876800"/>
          </a:xfrm>
        </p:spPr>
        <p:txBody>
          <a:bodyPr>
            <a:noAutofit/>
          </a:bodyPr>
          <a:lstStyle/>
          <a:p>
            <a:pPr>
              <a:lnSpc>
                <a:spcPct val="80000"/>
              </a:lnSpc>
            </a:pPr>
            <a:r>
              <a:rPr lang="en-US" sz="1600" dirty="0"/>
              <a:t>(1.8.18</a:t>
            </a:r>
            <a:r>
              <a:rPr lang="en-US" sz="1600" dirty="0" smtClean="0"/>
              <a:t>) You </a:t>
            </a:r>
            <a:r>
              <a:rPr lang="en-US" sz="1600" dirty="0"/>
              <a:t>are existing both within and without everything, yet You are invisible to </a:t>
            </a:r>
            <a:r>
              <a:rPr lang="en-US" sz="1600" dirty="0" smtClean="0"/>
              <a:t>all and unaffected by the material qualities. </a:t>
            </a:r>
            <a:endParaRPr lang="en-US" sz="1600" dirty="0"/>
          </a:p>
          <a:p>
            <a:pPr>
              <a:lnSpc>
                <a:spcPct val="80000"/>
              </a:lnSpc>
            </a:pPr>
            <a:r>
              <a:rPr lang="en-US" sz="1600" dirty="0" err="1" smtClean="0"/>
              <a:t>Kunti</a:t>
            </a:r>
            <a:r>
              <a:rPr lang="en-US" sz="1600" dirty="0" smtClean="0"/>
              <a:t> </a:t>
            </a:r>
            <a:r>
              <a:rPr lang="en-US" sz="1600" dirty="0"/>
              <a:t>Devi </a:t>
            </a:r>
            <a:r>
              <a:rPr lang="en-US" sz="1600" dirty="0" smtClean="0"/>
              <a:t>answers </a:t>
            </a:r>
            <a:r>
              <a:rPr lang="en-US" sz="1600" dirty="0"/>
              <a:t>her own question : </a:t>
            </a:r>
          </a:p>
          <a:p>
            <a:pPr lvl="1">
              <a:lnSpc>
                <a:spcPct val="80000"/>
              </a:lnSpc>
            </a:pPr>
            <a:r>
              <a:rPr lang="en-US" sz="1600" dirty="0"/>
              <a:t>(</a:t>
            </a:r>
            <a:r>
              <a:rPr lang="en-US" sz="1600" dirty="0" smtClean="0">
                <a:sym typeface="Wingdings" pitchFamily="2" charset="2"/>
              </a:rPr>
              <a:t>1.8.19) The </a:t>
            </a:r>
            <a:r>
              <a:rPr lang="en-US" sz="1600" dirty="0">
                <a:sym typeface="Wingdings" pitchFamily="2" charset="2"/>
              </a:rPr>
              <a:t>deluding energy covers the eyes of conditioned </a:t>
            </a:r>
            <a:r>
              <a:rPr lang="en-US" sz="1600" dirty="0" smtClean="0">
                <a:sym typeface="Wingdings" pitchFamily="2" charset="2"/>
              </a:rPr>
              <a:t>souls exactly as an actor in disguise is unrecognized</a:t>
            </a:r>
            <a:endParaRPr lang="en-US" sz="1600" dirty="0">
              <a:sym typeface="Wingdings" pitchFamily="2" charset="2"/>
            </a:endParaRPr>
          </a:p>
          <a:p>
            <a:pPr>
              <a:lnSpc>
                <a:spcPct val="80000"/>
              </a:lnSpc>
            </a:pPr>
            <a:r>
              <a:rPr lang="en-US" sz="1600" dirty="0" err="1">
                <a:sym typeface="Wingdings" pitchFamily="2" charset="2"/>
              </a:rPr>
              <a:t>Kunti</a:t>
            </a:r>
            <a:r>
              <a:rPr lang="en-US" sz="1600" dirty="0">
                <a:sym typeface="Wingdings" pitchFamily="2" charset="2"/>
              </a:rPr>
              <a:t> Devi states however: (1.8.20) </a:t>
            </a:r>
          </a:p>
          <a:p>
            <a:pPr lvl="1">
              <a:lnSpc>
                <a:spcPct val="80000"/>
              </a:lnSpc>
            </a:pPr>
            <a:r>
              <a:rPr lang="en-US" sz="1600" dirty="0">
                <a:sym typeface="Wingdings" pitchFamily="2" charset="2"/>
              </a:rPr>
              <a:t>“You Yourself descend to propagate the transcendental science of devotional service unto the hearts of the advanced transcendentalists and mental speculators, who are purified by being able to discriminate between matter and spirit. How, then, can we women know You perfectly?”</a:t>
            </a:r>
          </a:p>
          <a:p>
            <a:pPr lvl="1">
              <a:lnSpc>
                <a:spcPct val="80000"/>
              </a:lnSpc>
            </a:pPr>
            <a:r>
              <a:rPr lang="en-US" sz="1600" dirty="0">
                <a:sym typeface="Wingdings" pitchFamily="2" charset="2"/>
              </a:rPr>
              <a:t>She teaches us the proper humility by which we must approach the Lord.</a:t>
            </a:r>
          </a:p>
          <a:p>
            <a:pPr lvl="2">
              <a:lnSpc>
                <a:spcPct val="80000"/>
              </a:lnSpc>
            </a:pPr>
            <a:r>
              <a:rPr lang="en-US" sz="1600" dirty="0">
                <a:sym typeface="Wingdings" pitchFamily="2" charset="2"/>
              </a:rPr>
              <a:t>One must feel humility. Material strength, beauty, intelligence and good qualities are insufficient.</a:t>
            </a:r>
          </a:p>
          <a:p>
            <a:pPr lvl="2">
              <a:lnSpc>
                <a:spcPct val="80000"/>
              </a:lnSpc>
            </a:pPr>
            <a:r>
              <a:rPr lang="en-US" sz="1600" dirty="0">
                <a:sym typeface="Wingdings" pitchFamily="2" charset="2"/>
              </a:rPr>
              <a:t>Sincerity of purpose is important</a:t>
            </a:r>
          </a:p>
          <a:p>
            <a:pPr lvl="1">
              <a:lnSpc>
                <a:spcPct val="80000"/>
              </a:lnSpc>
            </a:pPr>
            <a:r>
              <a:rPr lang="en-US" sz="1600" dirty="0">
                <a:sym typeface="Wingdings" pitchFamily="2" charset="2"/>
              </a:rPr>
              <a:t>Sri </a:t>
            </a:r>
            <a:r>
              <a:rPr lang="en-US" sz="1600" dirty="0" err="1">
                <a:sym typeface="Wingdings" pitchFamily="2" charset="2"/>
              </a:rPr>
              <a:t>Jiva</a:t>
            </a:r>
            <a:r>
              <a:rPr lang="en-US" sz="1600" dirty="0">
                <a:sym typeface="Wingdings" pitchFamily="2" charset="2"/>
              </a:rPr>
              <a:t> </a:t>
            </a:r>
            <a:r>
              <a:rPr lang="en-US" sz="1600" dirty="0" err="1">
                <a:sym typeface="Wingdings" pitchFamily="2" charset="2"/>
              </a:rPr>
              <a:t>Goswami</a:t>
            </a:r>
            <a:r>
              <a:rPr lang="en-US" sz="1600" dirty="0">
                <a:sym typeface="Wingdings" pitchFamily="2" charset="2"/>
              </a:rPr>
              <a:t> comments that Krishna comes to the world so that embodied souls may learn to fix their thoughts on His Lotus Feet and devotees taste the happiness of devotional service</a:t>
            </a:r>
            <a:r>
              <a:rPr lang="en-US" sz="1600" dirty="0" smtClean="0">
                <a:sym typeface="Wingdings" pitchFamily="2" charset="2"/>
              </a:rPr>
              <a:t>.</a:t>
            </a:r>
            <a:endParaRPr lang="en-US" sz="1600" dirty="0">
              <a:sym typeface="Wingdings" pitchFamily="2" charset="2"/>
            </a:endParaRPr>
          </a:p>
        </p:txBody>
      </p:sp>
      <p:pic>
        <p:nvPicPr>
          <p:cNvPr id="19461" name="Picture 5" descr="kuntidevi"/>
          <p:cNvPicPr>
            <a:picLocks noChangeAspect="1" noChangeArrowheads="1"/>
          </p:cNvPicPr>
          <p:nvPr/>
        </p:nvPicPr>
        <p:blipFill>
          <a:blip r:embed="rId3" cstate="print"/>
          <a:srcRect/>
          <a:stretch>
            <a:fillRect/>
          </a:stretch>
        </p:blipFill>
        <p:spPr bwMode="auto">
          <a:xfrm>
            <a:off x="0" y="304800"/>
            <a:ext cx="1485737" cy="1390650"/>
          </a:xfrm>
          <a:prstGeom prst="rect">
            <a:avLst/>
          </a:prstGeom>
          <a:noFill/>
        </p:spPr>
      </p:pic>
      <p:sp>
        <p:nvSpPr>
          <p:cNvPr id="19458" name="Rectangle 2"/>
          <p:cNvSpPr>
            <a:spLocks noGrp="1" noChangeArrowheads="1"/>
          </p:cNvSpPr>
          <p:nvPr>
            <p:ph type="title"/>
          </p:nvPr>
        </p:nvSpPr>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905000"/>
            <a:ext cx="9067800" cy="5410200"/>
          </a:xfrm>
        </p:spPr>
        <p:txBody>
          <a:bodyPr>
            <a:normAutofit/>
          </a:bodyPr>
          <a:lstStyle/>
          <a:p>
            <a:pPr>
              <a:lnSpc>
                <a:spcPct val="80000"/>
              </a:lnSpc>
            </a:pPr>
            <a:r>
              <a:rPr lang="en-US" sz="1800" dirty="0" smtClean="0">
                <a:sym typeface="Wingdings" pitchFamily="2" charset="2"/>
              </a:rPr>
              <a:t>Next Prayer states Krishna in relationship to His devotees and therefore offers hope to women(1.8.21):</a:t>
            </a:r>
          </a:p>
          <a:p>
            <a:pPr lvl="1">
              <a:lnSpc>
                <a:spcPct val="80000"/>
              </a:lnSpc>
            </a:pPr>
            <a:r>
              <a:rPr lang="en-US" sz="1800" dirty="0" smtClean="0">
                <a:sym typeface="Wingdings" pitchFamily="2" charset="2"/>
              </a:rPr>
              <a:t>“Let me therefore offer my respectful </a:t>
            </a:r>
            <a:r>
              <a:rPr lang="en-US" sz="1800" dirty="0" err="1" smtClean="0">
                <a:sym typeface="Wingdings" pitchFamily="2" charset="2"/>
              </a:rPr>
              <a:t>obeisances</a:t>
            </a:r>
            <a:r>
              <a:rPr lang="en-US" sz="1800" dirty="0" smtClean="0">
                <a:sym typeface="Wingdings" pitchFamily="2" charset="2"/>
              </a:rPr>
              <a:t> unto the Lord, who has become the son of </a:t>
            </a:r>
            <a:r>
              <a:rPr lang="en-US" sz="1800" dirty="0" err="1" smtClean="0">
                <a:sym typeface="Wingdings" pitchFamily="2" charset="2"/>
              </a:rPr>
              <a:t>Vasudeva</a:t>
            </a:r>
            <a:r>
              <a:rPr lang="en-US" sz="1800" dirty="0" smtClean="0">
                <a:sym typeface="Wingdings" pitchFamily="2" charset="2"/>
              </a:rPr>
              <a:t>, the pleasure of </a:t>
            </a:r>
            <a:r>
              <a:rPr lang="en-US" sz="1800" dirty="0" err="1" smtClean="0">
                <a:sym typeface="Wingdings" pitchFamily="2" charset="2"/>
              </a:rPr>
              <a:t>Devakī</a:t>
            </a:r>
            <a:r>
              <a:rPr lang="en-US" sz="1800" dirty="0" smtClean="0">
                <a:sym typeface="Wingdings" pitchFamily="2" charset="2"/>
              </a:rPr>
              <a:t>, the boy of Nanda and the other cowherd men of </a:t>
            </a:r>
            <a:r>
              <a:rPr lang="en-US" sz="1800" dirty="0" err="1" smtClean="0">
                <a:sym typeface="Wingdings" pitchFamily="2" charset="2"/>
              </a:rPr>
              <a:t>Vṛndāvana</a:t>
            </a:r>
            <a:r>
              <a:rPr lang="en-US" sz="1800" dirty="0" smtClean="0">
                <a:sym typeface="Wingdings" pitchFamily="2" charset="2"/>
              </a:rPr>
              <a:t>,</a:t>
            </a:r>
          </a:p>
          <a:p>
            <a:pPr lvl="1">
              <a:lnSpc>
                <a:spcPct val="80000"/>
              </a:lnSpc>
              <a:buNone/>
            </a:pPr>
            <a:r>
              <a:rPr lang="en-US" sz="1800" dirty="0" smtClean="0">
                <a:sym typeface="Wingdings" pitchFamily="2" charset="2"/>
              </a:rPr>
              <a:t> and the enlivener of the cows and the senses. “</a:t>
            </a:r>
          </a:p>
          <a:p>
            <a:pPr lvl="1">
              <a:lnSpc>
                <a:spcPct val="80000"/>
              </a:lnSpc>
            </a:pPr>
            <a:r>
              <a:rPr lang="en-US" sz="1800" dirty="0" smtClean="0">
                <a:sym typeface="Wingdings" pitchFamily="2" charset="2"/>
              </a:rPr>
              <a:t>Krishna’s devotees are most dear to Him.. Indeed , His most intimate names are those that indicate His dealings with His </a:t>
            </a:r>
            <a:r>
              <a:rPr lang="en-US" sz="1800" dirty="0" err="1" smtClean="0">
                <a:sym typeface="Wingdings" pitchFamily="2" charset="2"/>
              </a:rPr>
              <a:t>devotees.When</a:t>
            </a:r>
            <a:r>
              <a:rPr lang="en-US" sz="1800" dirty="0" smtClean="0">
                <a:sym typeface="Wingdings" pitchFamily="2" charset="2"/>
              </a:rPr>
              <a:t> He hears those names it melts His heart and He remembers those devotees</a:t>
            </a:r>
          </a:p>
          <a:p>
            <a:pPr>
              <a:lnSpc>
                <a:spcPct val="80000"/>
              </a:lnSpc>
            </a:pPr>
            <a:endParaRPr lang="en-US" sz="1800" dirty="0" smtClean="0">
              <a:sym typeface="Wingdings" pitchFamily="2" charset="2"/>
            </a:endParaRPr>
          </a:p>
          <a:p>
            <a:pPr>
              <a:lnSpc>
                <a:spcPct val="80000"/>
              </a:lnSpc>
            </a:pPr>
            <a:r>
              <a:rPr lang="en-US" sz="1800" dirty="0" smtClean="0">
                <a:sym typeface="Wingdings" pitchFamily="2" charset="2"/>
              </a:rPr>
              <a:t>(</a:t>
            </a:r>
            <a:r>
              <a:rPr lang="en-US" sz="1800" dirty="0">
                <a:sym typeface="Wingdings" pitchFamily="2" charset="2"/>
              </a:rPr>
              <a:t>1.8.22) Compares the Lord to a Lotus – abdomen, garland, glance and lotus marked feet</a:t>
            </a:r>
          </a:p>
          <a:p>
            <a:pPr>
              <a:lnSpc>
                <a:spcPct val="80000"/>
              </a:lnSpc>
            </a:pPr>
            <a:r>
              <a:rPr lang="en-US" sz="1800" dirty="0">
                <a:sym typeface="Wingdings" pitchFamily="2" charset="2"/>
              </a:rPr>
              <a:t>(</a:t>
            </a:r>
            <a:r>
              <a:rPr lang="en-US" sz="1800" dirty="0" smtClean="0">
                <a:sym typeface="Wingdings" pitchFamily="2" charset="2"/>
              </a:rPr>
              <a:t>1.8.23-24) Just </a:t>
            </a:r>
            <a:r>
              <a:rPr lang="en-US" sz="1800" dirty="0">
                <a:sym typeface="Wingdings" pitchFamily="2" charset="2"/>
              </a:rPr>
              <a:t>as the waxy coating on a lotus leaf protects it from the water in which it sits, so You are not truly of this world. Still You have protected the lives of Your devotees, the </a:t>
            </a:r>
            <a:r>
              <a:rPr lang="en-US" sz="1800" dirty="0" err="1">
                <a:sym typeface="Wingdings" pitchFamily="2" charset="2"/>
              </a:rPr>
              <a:t>Pandavas</a:t>
            </a:r>
            <a:r>
              <a:rPr lang="en-US" sz="1800" dirty="0">
                <a:sym typeface="Wingdings" pitchFamily="2" charset="2"/>
              </a:rPr>
              <a:t>, again and again.</a:t>
            </a:r>
          </a:p>
          <a:p>
            <a:pPr>
              <a:lnSpc>
                <a:spcPct val="80000"/>
              </a:lnSpc>
            </a:pPr>
            <a:r>
              <a:rPr lang="en-US" sz="1800" dirty="0" err="1">
                <a:sym typeface="Wingdings" pitchFamily="2" charset="2"/>
              </a:rPr>
              <a:t>KuntiDevi</a:t>
            </a:r>
            <a:r>
              <a:rPr lang="en-US" sz="1800" dirty="0">
                <a:sym typeface="Wingdings" pitchFamily="2" charset="2"/>
              </a:rPr>
              <a:t> is afraid that Krishna will leave them with </a:t>
            </a:r>
            <a:r>
              <a:rPr lang="en-US" sz="1800" dirty="0" err="1">
                <a:sym typeface="Wingdings" pitchFamily="2" charset="2"/>
              </a:rPr>
              <a:t>Yudhishthira</a:t>
            </a:r>
            <a:r>
              <a:rPr lang="en-US" sz="1800" dirty="0">
                <a:sym typeface="Wingdings" pitchFamily="2" charset="2"/>
              </a:rPr>
              <a:t> securely in power. Thus she illuminates a deeper relationship with Krishna that “God, the remover of the devotees’ dangers.”. Instead she points to the higher realization that devotees do not desire an anxiety free life bereft of Krishna’s association, but even a life of trial if such trials keep them in Krishna’s association</a:t>
            </a:r>
            <a:r>
              <a:rPr lang="en-US" sz="1800" dirty="0" smtClean="0">
                <a:sym typeface="Wingdings" pitchFamily="2" charset="2"/>
              </a:rPr>
              <a:t>.</a:t>
            </a:r>
            <a:endParaRPr lang="en-US" sz="1800" dirty="0">
              <a:sym typeface="Wingdings" pitchFamily="2" charset="2"/>
            </a:endParaRPr>
          </a:p>
        </p:txBody>
      </p:sp>
      <p:pic>
        <p:nvPicPr>
          <p:cNvPr id="7" name="Picture 5" descr="kuntidevi"/>
          <p:cNvPicPr>
            <a:picLocks noChangeAspect="1" noChangeArrowheads="1"/>
          </p:cNvPicPr>
          <p:nvPr/>
        </p:nvPicPr>
        <p:blipFill>
          <a:blip r:embed="rId3" cstate="print"/>
          <a:srcRect/>
          <a:stretch>
            <a:fillRect/>
          </a:stretch>
        </p:blipFill>
        <p:spPr bwMode="auto">
          <a:xfrm>
            <a:off x="0" y="304800"/>
            <a:ext cx="1485737" cy="1390650"/>
          </a:xfrm>
          <a:prstGeom prst="rect">
            <a:avLst/>
          </a:prstGeom>
          <a:noFill/>
        </p:spPr>
      </p:pic>
      <p:sp>
        <p:nvSpPr>
          <p:cNvPr id="8" name="Rectangle 2"/>
          <p:cNvSpPr>
            <a:spLocks noGrp="1" noChangeArrowheads="1"/>
          </p:cNvSpPr>
          <p:nvPr>
            <p:ph type="title"/>
          </p:nvPr>
        </p:nvSpPr>
        <p:spPr>
          <a:xfrm>
            <a:off x="457200" y="274638"/>
            <a:ext cx="8229600" cy="1143000"/>
          </a:xfrm>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28600" y="1676400"/>
            <a:ext cx="8686800" cy="5410200"/>
          </a:xfrm>
        </p:spPr>
        <p:txBody>
          <a:bodyPr>
            <a:normAutofit/>
          </a:bodyPr>
          <a:lstStyle/>
          <a:p>
            <a:pPr>
              <a:lnSpc>
                <a:spcPct val="80000"/>
              </a:lnSpc>
            </a:pPr>
            <a:r>
              <a:rPr lang="en-US" sz="1600" dirty="0" smtClean="0">
                <a:sym typeface="Wingdings" pitchFamily="2" charset="2"/>
              </a:rPr>
              <a:t>(</a:t>
            </a:r>
            <a:r>
              <a:rPr lang="en-US" sz="1600" dirty="0">
                <a:sym typeface="Wingdings" pitchFamily="2" charset="2"/>
              </a:rPr>
              <a:t>1.8.25) </a:t>
            </a:r>
            <a:r>
              <a:rPr lang="en-US" sz="1600" dirty="0" err="1">
                <a:sym typeface="Wingdings" pitchFamily="2" charset="2"/>
              </a:rPr>
              <a:t>Kuntidevi</a:t>
            </a:r>
            <a:r>
              <a:rPr lang="en-US" sz="1600" dirty="0">
                <a:sym typeface="Wingdings" pitchFamily="2" charset="2"/>
              </a:rPr>
              <a:t> Prays: “I wish that all those calamities would happen again and again so that we could see You again and again, for seeing You means that we will no longer see repeated births and deaths.”</a:t>
            </a:r>
          </a:p>
          <a:p>
            <a:pPr lvl="1">
              <a:lnSpc>
                <a:spcPct val="80000"/>
              </a:lnSpc>
            </a:pPr>
            <a:r>
              <a:rPr lang="en-US" sz="1600" dirty="0">
                <a:sym typeface="Wingdings" pitchFamily="2" charset="2"/>
              </a:rPr>
              <a:t>Calamities are auspicious- opportunity to remember the Lord</a:t>
            </a:r>
          </a:p>
          <a:p>
            <a:pPr lvl="1">
              <a:lnSpc>
                <a:spcPct val="80000"/>
              </a:lnSpc>
            </a:pPr>
            <a:r>
              <a:rPr lang="en-US" sz="1600" dirty="0">
                <a:sym typeface="Wingdings" pitchFamily="2" charset="2"/>
              </a:rPr>
              <a:t>SP’s purport: “The duty of the sane person, therefore, is to be undisturbed by worldly calamities, which are sure to happen in all circumstances. Suffering all sorts of unavoidable misfortunes, one should make progress in spiritual realization because that is the mission of human life….. If </a:t>
            </a:r>
            <a:endParaRPr lang="en-US" sz="1600" dirty="0" smtClean="0">
              <a:sym typeface="Wingdings" pitchFamily="2" charset="2"/>
            </a:endParaRPr>
          </a:p>
          <a:p>
            <a:pPr lvl="1">
              <a:lnSpc>
                <a:spcPct val="80000"/>
              </a:lnSpc>
              <a:buNone/>
            </a:pPr>
            <a:r>
              <a:rPr lang="en-US" sz="1600" dirty="0" smtClean="0">
                <a:sym typeface="Wingdings" pitchFamily="2" charset="2"/>
              </a:rPr>
              <a:t>       someone </a:t>
            </a:r>
            <a:r>
              <a:rPr lang="en-US" sz="1600" dirty="0">
                <a:sym typeface="Wingdings" pitchFamily="2" charset="2"/>
              </a:rPr>
              <a:t>is lucky enough to get in contact with the Lord by devotional service, it is all gain. Contact with the Lord by any one of the nine devotional services is always a forward step on the path going back to Godhead. ”</a:t>
            </a:r>
          </a:p>
          <a:p>
            <a:pPr>
              <a:lnSpc>
                <a:spcPct val="80000"/>
              </a:lnSpc>
            </a:pPr>
            <a:r>
              <a:rPr lang="en-US" sz="1600" dirty="0">
                <a:sym typeface="Wingdings" pitchFamily="2" charset="2"/>
              </a:rPr>
              <a:t>(1.8.26 and 27) – The Lord can be approached by </a:t>
            </a:r>
            <a:r>
              <a:rPr lang="en-US" sz="1600" dirty="0" err="1">
                <a:sym typeface="Wingdings" pitchFamily="2" charset="2"/>
              </a:rPr>
              <a:t>akincana</a:t>
            </a:r>
            <a:r>
              <a:rPr lang="en-US" sz="1600" dirty="0">
                <a:sym typeface="Wingdings" pitchFamily="2" charset="2"/>
              </a:rPr>
              <a:t> (materially exhausted)</a:t>
            </a:r>
          </a:p>
          <a:p>
            <a:pPr lvl="1">
              <a:lnSpc>
                <a:spcPct val="80000"/>
              </a:lnSpc>
            </a:pPr>
            <a:r>
              <a:rPr lang="en-US" sz="1600" dirty="0" err="1">
                <a:sym typeface="Wingdings" pitchFamily="2" charset="2"/>
              </a:rPr>
              <a:t>Tvam</a:t>
            </a:r>
            <a:r>
              <a:rPr lang="en-US" sz="1600" dirty="0">
                <a:sym typeface="Wingdings" pitchFamily="2" charset="2"/>
              </a:rPr>
              <a:t> </a:t>
            </a:r>
            <a:r>
              <a:rPr lang="en-US" sz="1600" dirty="0" err="1">
                <a:sym typeface="Wingdings" pitchFamily="2" charset="2"/>
              </a:rPr>
              <a:t>akincana-gocaram</a:t>
            </a:r>
            <a:r>
              <a:rPr lang="en-US" sz="1600" dirty="0">
                <a:sym typeface="Wingdings" pitchFamily="2" charset="2"/>
              </a:rPr>
              <a:t> – state of full dependence on Krishna </a:t>
            </a:r>
            <a:r>
              <a:rPr lang="en-US" sz="1600" dirty="0" err="1">
                <a:sym typeface="Wingdings" pitchFamily="2" charset="2"/>
              </a:rPr>
              <a:t>wherin</a:t>
            </a:r>
            <a:r>
              <a:rPr lang="en-US" sz="1600" dirty="0">
                <a:sym typeface="Wingdings" pitchFamily="2" charset="2"/>
              </a:rPr>
              <a:t> one values nothing in the material realm</a:t>
            </a:r>
          </a:p>
          <a:p>
            <a:pPr lvl="1">
              <a:lnSpc>
                <a:spcPct val="80000"/>
              </a:lnSpc>
            </a:pPr>
            <a:r>
              <a:rPr lang="en-US" sz="1600" dirty="0" err="1">
                <a:sym typeface="Wingdings" pitchFamily="2" charset="2"/>
              </a:rPr>
              <a:t>Akincina</a:t>
            </a:r>
            <a:r>
              <a:rPr lang="en-US" sz="1600" dirty="0">
                <a:sym typeface="Wingdings" pitchFamily="2" charset="2"/>
              </a:rPr>
              <a:t>- materially exhausted (</a:t>
            </a:r>
            <a:r>
              <a:rPr lang="en-US" sz="1600" dirty="0" err="1">
                <a:sym typeface="Wingdings" pitchFamily="2" charset="2"/>
              </a:rPr>
              <a:t>Gaura</a:t>
            </a:r>
            <a:r>
              <a:rPr lang="en-US" sz="1600" dirty="0">
                <a:sym typeface="Wingdings" pitchFamily="2" charset="2"/>
              </a:rPr>
              <a:t> </a:t>
            </a:r>
            <a:r>
              <a:rPr lang="en-US" sz="1600" dirty="0" err="1">
                <a:sym typeface="Wingdings" pitchFamily="2" charset="2"/>
              </a:rPr>
              <a:t>Kisora</a:t>
            </a:r>
            <a:r>
              <a:rPr lang="en-US" sz="1600" dirty="0">
                <a:sym typeface="Wingdings" pitchFamily="2" charset="2"/>
              </a:rPr>
              <a:t> Das </a:t>
            </a:r>
            <a:r>
              <a:rPr lang="en-US" sz="1600" dirty="0" err="1">
                <a:sym typeface="Wingdings" pitchFamily="2" charset="2"/>
              </a:rPr>
              <a:t>Babaji</a:t>
            </a:r>
            <a:r>
              <a:rPr lang="en-US" sz="1600" dirty="0">
                <a:sym typeface="Wingdings" pitchFamily="2" charset="2"/>
              </a:rPr>
              <a:t>) or </a:t>
            </a:r>
            <a:r>
              <a:rPr lang="en-US" sz="1600" dirty="0" err="1">
                <a:sym typeface="Wingdings" pitchFamily="2" charset="2"/>
              </a:rPr>
              <a:t>yukta</a:t>
            </a:r>
            <a:r>
              <a:rPr lang="en-US" sz="1600" dirty="0">
                <a:sym typeface="Wingdings" pitchFamily="2" charset="2"/>
              </a:rPr>
              <a:t> </a:t>
            </a:r>
            <a:r>
              <a:rPr lang="en-US" sz="1600" dirty="0" err="1">
                <a:sym typeface="Wingdings" pitchFamily="2" charset="2"/>
              </a:rPr>
              <a:t>vairaga</a:t>
            </a:r>
            <a:r>
              <a:rPr lang="en-US" sz="1600" dirty="0">
                <a:sym typeface="Wingdings" pitchFamily="2" charset="2"/>
              </a:rPr>
              <a:t>( </a:t>
            </a:r>
            <a:r>
              <a:rPr lang="en-US" sz="1600" dirty="0" err="1">
                <a:sym typeface="Wingdings" pitchFamily="2" charset="2"/>
              </a:rPr>
              <a:t>Ramananda</a:t>
            </a:r>
            <a:r>
              <a:rPr lang="en-US" sz="1600" dirty="0">
                <a:sym typeface="Wingdings" pitchFamily="2" charset="2"/>
              </a:rPr>
              <a:t> Raya)</a:t>
            </a:r>
          </a:p>
          <a:p>
            <a:pPr>
              <a:lnSpc>
                <a:spcPct val="80000"/>
              </a:lnSpc>
            </a:pPr>
            <a:r>
              <a:rPr lang="en-US" sz="1600" dirty="0">
                <a:sym typeface="Wingdings" pitchFamily="2" charset="2"/>
              </a:rPr>
              <a:t>(1.8.28) -  My Lord, I consider Your Lordship to be eternal time, the supreme controller, without beginning and end, the all-pervasive one. In distributing Your mercy, You are equal to everyone. The dissensions between living beings are due to social intercourse. </a:t>
            </a:r>
          </a:p>
          <a:p>
            <a:pPr>
              <a:lnSpc>
                <a:spcPct val="80000"/>
              </a:lnSpc>
            </a:pPr>
            <a:r>
              <a:rPr lang="en-US" sz="1600" dirty="0">
                <a:sym typeface="Wingdings" pitchFamily="2" charset="2"/>
              </a:rPr>
              <a:t>(1.8.29 -30) – Your activities although transcendental appear humanlike. How you are eternal and unborn and yet take birth among animals, sages, men and aquatics. This is bewildering</a:t>
            </a:r>
          </a:p>
          <a:p>
            <a:pPr>
              <a:lnSpc>
                <a:spcPct val="80000"/>
              </a:lnSpc>
            </a:pPr>
            <a:r>
              <a:rPr lang="en-US" sz="1600" dirty="0">
                <a:sym typeface="Wingdings" pitchFamily="2" charset="2"/>
              </a:rPr>
              <a:t>(1.8.31) Still more bewildering that the </a:t>
            </a:r>
            <a:r>
              <a:rPr lang="en-US" sz="1600" dirty="0" err="1">
                <a:sym typeface="Wingdings" pitchFamily="2" charset="2"/>
              </a:rPr>
              <a:t>unborn’s</a:t>
            </a:r>
            <a:r>
              <a:rPr lang="en-US" sz="1600" dirty="0">
                <a:sym typeface="Wingdings" pitchFamily="2" charset="2"/>
              </a:rPr>
              <a:t> taking birth is how the Lord becomes plaything in His devotees hand to increase their </a:t>
            </a:r>
            <a:r>
              <a:rPr lang="en-US" sz="1600" dirty="0" err="1">
                <a:sym typeface="Wingdings" pitchFamily="2" charset="2"/>
              </a:rPr>
              <a:t>ecstacy</a:t>
            </a:r>
            <a:r>
              <a:rPr lang="en-US" sz="1600" dirty="0">
                <a:sym typeface="Wingdings" pitchFamily="2" charset="2"/>
              </a:rPr>
              <a:t>. </a:t>
            </a:r>
            <a:r>
              <a:rPr lang="en-US" sz="1600" dirty="0" err="1">
                <a:sym typeface="Wingdings" pitchFamily="2" charset="2"/>
              </a:rPr>
              <a:t>Eg</a:t>
            </a:r>
            <a:r>
              <a:rPr lang="en-US" sz="1600" dirty="0">
                <a:sym typeface="Wingdings" pitchFamily="2" charset="2"/>
              </a:rPr>
              <a:t> – Mother </a:t>
            </a:r>
            <a:r>
              <a:rPr lang="en-US" sz="1600" dirty="0" err="1">
                <a:sym typeface="Wingdings" pitchFamily="2" charset="2"/>
              </a:rPr>
              <a:t>Yashoda</a:t>
            </a:r>
            <a:r>
              <a:rPr lang="en-US" sz="1600" dirty="0">
                <a:sym typeface="Wingdings" pitchFamily="2" charset="2"/>
              </a:rPr>
              <a:t> tries to bind Him and the Lord acts afraid , though fear personified is afraid of Him.</a:t>
            </a:r>
          </a:p>
        </p:txBody>
      </p:sp>
      <p:pic>
        <p:nvPicPr>
          <p:cNvPr id="7" name="Picture 5" descr="kuntidevi"/>
          <p:cNvPicPr>
            <a:picLocks noChangeAspect="1" noChangeArrowheads="1"/>
          </p:cNvPicPr>
          <p:nvPr/>
        </p:nvPicPr>
        <p:blipFill>
          <a:blip r:embed="rId3" cstate="print"/>
          <a:srcRect/>
          <a:stretch>
            <a:fillRect/>
          </a:stretch>
        </p:blipFill>
        <p:spPr bwMode="auto">
          <a:xfrm>
            <a:off x="0" y="304800"/>
            <a:ext cx="1485737" cy="1390650"/>
          </a:xfrm>
          <a:prstGeom prst="rect">
            <a:avLst/>
          </a:prstGeom>
          <a:noFill/>
        </p:spPr>
      </p:pic>
      <p:sp>
        <p:nvSpPr>
          <p:cNvPr id="8" name="Rectangle 2"/>
          <p:cNvSpPr>
            <a:spLocks noGrp="1" noChangeArrowheads="1"/>
          </p:cNvSpPr>
          <p:nvPr>
            <p:ph type="title"/>
          </p:nvPr>
        </p:nvSpPr>
        <p:spPr>
          <a:xfrm>
            <a:off x="457200" y="274638"/>
            <a:ext cx="8229600" cy="1143000"/>
          </a:xfrm>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04800" y="1676400"/>
            <a:ext cx="8534400" cy="4800600"/>
          </a:xfrm>
        </p:spPr>
        <p:txBody>
          <a:bodyPr/>
          <a:lstStyle/>
          <a:p>
            <a:pPr>
              <a:lnSpc>
                <a:spcPct val="80000"/>
              </a:lnSpc>
            </a:pPr>
            <a:r>
              <a:rPr lang="en-US" sz="1800" dirty="0" err="1"/>
              <a:t>Kunti</a:t>
            </a:r>
            <a:r>
              <a:rPr lang="en-US" sz="1800" dirty="0"/>
              <a:t> Devi continues describing Krishna’s mysterious birth and activities by citing others thoughts. He has appeared to:</a:t>
            </a:r>
          </a:p>
          <a:p>
            <a:pPr lvl="1">
              <a:lnSpc>
                <a:spcPct val="80000"/>
              </a:lnSpc>
            </a:pPr>
            <a:r>
              <a:rPr lang="en-US" sz="1600" dirty="0"/>
              <a:t>Increase the fame of the </a:t>
            </a:r>
            <a:r>
              <a:rPr lang="en-US" sz="1600" dirty="0" err="1"/>
              <a:t>Yadus</a:t>
            </a:r>
            <a:endParaRPr lang="en-US" sz="1600" dirty="0"/>
          </a:p>
          <a:p>
            <a:pPr lvl="1">
              <a:lnSpc>
                <a:spcPct val="80000"/>
              </a:lnSpc>
            </a:pPr>
            <a:r>
              <a:rPr lang="en-US" sz="1600" dirty="0"/>
              <a:t>In response to </a:t>
            </a:r>
            <a:r>
              <a:rPr lang="en-US" sz="1600" dirty="0" err="1"/>
              <a:t>Vasudeva</a:t>
            </a:r>
            <a:r>
              <a:rPr lang="en-US" sz="1600" dirty="0"/>
              <a:t> and </a:t>
            </a:r>
            <a:r>
              <a:rPr lang="en-US" sz="1600" dirty="0" err="1"/>
              <a:t>Devaki’s</a:t>
            </a:r>
            <a:r>
              <a:rPr lang="en-US" sz="1600" dirty="0"/>
              <a:t> Prayers</a:t>
            </a:r>
          </a:p>
          <a:p>
            <a:pPr lvl="1">
              <a:lnSpc>
                <a:spcPct val="80000"/>
              </a:lnSpc>
            </a:pPr>
            <a:r>
              <a:rPr lang="en-US" sz="1600" dirty="0"/>
              <a:t>To vanquish the envious and demoniac</a:t>
            </a:r>
          </a:p>
          <a:p>
            <a:pPr lvl="1">
              <a:lnSpc>
                <a:spcPct val="80000"/>
              </a:lnSpc>
            </a:pPr>
            <a:r>
              <a:rPr lang="en-US" sz="1600" dirty="0"/>
              <a:t>To enact wonderful pastimes that offer release to those suffering the pain of material life</a:t>
            </a:r>
          </a:p>
          <a:p>
            <a:pPr lvl="1">
              <a:lnSpc>
                <a:spcPct val="80000"/>
              </a:lnSpc>
            </a:pPr>
            <a:r>
              <a:rPr lang="en-US" sz="1600" dirty="0"/>
              <a:t>1.8.36: O </a:t>
            </a:r>
            <a:r>
              <a:rPr lang="en-US" sz="1600" dirty="0" err="1">
                <a:hlinkClick r:id="rId3"/>
              </a:rPr>
              <a:t>Kṛṣṇa</a:t>
            </a:r>
            <a:r>
              <a:rPr lang="en-US" sz="1600" dirty="0"/>
              <a:t>, those who continuously hear, chant and repeat Your transcendental activities, or take pleasure in others' doing so, certainly see Your lotus feet, which alone can stop the repetition of birth and death. </a:t>
            </a:r>
          </a:p>
          <a:p>
            <a:pPr lvl="2">
              <a:lnSpc>
                <a:spcPct val="80000"/>
              </a:lnSpc>
            </a:pPr>
            <a:r>
              <a:rPr lang="en-US" sz="1400" dirty="0"/>
              <a:t>Qualification to see the Lord is developed by devotional service.</a:t>
            </a:r>
          </a:p>
          <a:p>
            <a:pPr lvl="2">
              <a:lnSpc>
                <a:spcPct val="80000"/>
              </a:lnSpc>
            </a:pPr>
            <a:r>
              <a:rPr lang="en-US" sz="1400" dirty="0" err="1"/>
              <a:t>Sravana</a:t>
            </a:r>
            <a:r>
              <a:rPr lang="en-US" sz="1400" dirty="0"/>
              <a:t> is very important- if heard from the right sources it develops very quickly</a:t>
            </a:r>
          </a:p>
          <a:p>
            <a:pPr lvl="2">
              <a:lnSpc>
                <a:spcPct val="80000"/>
              </a:lnSpc>
            </a:pPr>
            <a:r>
              <a:rPr lang="en-US" sz="1400" dirty="0" err="1"/>
              <a:t>Tava</a:t>
            </a:r>
            <a:r>
              <a:rPr lang="en-US" sz="1400" dirty="0"/>
              <a:t> </a:t>
            </a:r>
            <a:r>
              <a:rPr lang="en-US" sz="1400" dirty="0" err="1"/>
              <a:t>kathamritam</a:t>
            </a:r>
            <a:r>
              <a:rPr lang="en-US" sz="1400" dirty="0"/>
              <a:t> </a:t>
            </a:r>
            <a:r>
              <a:rPr lang="en-US" sz="1400" dirty="0" err="1"/>
              <a:t>tapta</a:t>
            </a:r>
            <a:r>
              <a:rPr lang="en-US" sz="1400" dirty="0"/>
              <a:t> </a:t>
            </a:r>
            <a:r>
              <a:rPr lang="en-US" sz="1400" dirty="0" err="1"/>
              <a:t>jiavanam</a:t>
            </a:r>
            <a:r>
              <a:rPr lang="en-US" sz="1400" dirty="0"/>
              <a:t> : </a:t>
            </a:r>
            <a:r>
              <a:rPr lang="en-US" sz="1400" dirty="0" err="1"/>
              <a:t>Gopis</a:t>
            </a:r>
            <a:r>
              <a:rPr lang="en-US" sz="1400" dirty="0"/>
              <a:t> song of separation: </a:t>
            </a:r>
          </a:p>
          <a:p>
            <a:pPr lvl="3">
              <a:lnSpc>
                <a:spcPct val="80000"/>
              </a:lnSpc>
            </a:pPr>
            <a:r>
              <a:rPr lang="en-US" sz="1400" dirty="0"/>
              <a:t>10.31.9 “The nectar of Your words and the descriptions of Your activities are the life and soul of those suffering in this material world. These narrations, transmitted by learned sages, eradicate one's sinful reactions and bestow good fortune upon whoever hears them. These narrations are broadcast all over the world and are filled with spiritual power. Certainly those who spread the message of Godhead are most munificent. ”</a:t>
            </a:r>
          </a:p>
          <a:p>
            <a:pPr lvl="1">
              <a:lnSpc>
                <a:spcPct val="80000"/>
              </a:lnSpc>
            </a:pPr>
            <a:endParaRPr lang="en-US" sz="1600" dirty="0"/>
          </a:p>
        </p:txBody>
      </p:sp>
      <p:pic>
        <p:nvPicPr>
          <p:cNvPr id="10" name="Picture 5" descr="kuntidevi"/>
          <p:cNvPicPr>
            <a:picLocks noChangeAspect="1" noChangeArrowheads="1"/>
          </p:cNvPicPr>
          <p:nvPr/>
        </p:nvPicPr>
        <p:blipFill>
          <a:blip r:embed="rId4" cstate="print"/>
          <a:srcRect/>
          <a:stretch>
            <a:fillRect/>
          </a:stretch>
        </p:blipFill>
        <p:spPr bwMode="auto">
          <a:xfrm>
            <a:off x="0" y="106362"/>
            <a:ext cx="1485737" cy="1390650"/>
          </a:xfrm>
          <a:prstGeom prst="rect">
            <a:avLst/>
          </a:prstGeom>
          <a:noFill/>
        </p:spPr>
      </p:pic>
      <p:sp>
        <p:nvSpPr>
          <p:cNvPr id="11" name="Rectangle 2"/>
          <p:cNvSpPr>
            <a:spLocks noGrp="1" noChangeArrowheads="1"/>
          </p:cNvSpPr>
          <p:nvPr>
            <p:ph type="title"/>
          </p:nvPr>
        </p:nvSpPr>
        <p:spPr>
          <a:xfrm>
            <a:off x="457200" y="76200"/>
            <a:ext cx="8229600" cy="1143000"/>
          </a:xfrm>
        </p:spPr>
        <p:txBody>
          <a:bodyPr>
            <a:normAutofit fontScale="90000"/>
          </a:bodyPr>
          <a:lstStyle/>
          <a:p>
            <a:r>
              <a:rPr lang="en-US" sz="4000" dirty="0" smtClean="0"/>
              <a:t>         Texts </a:t>
            </a:r>
            <a:r>
              <a:rPr lang="en-US" sz="4000" dirty="0"/>
              <a:t>17-36: </a:t>
            </a:r>
            <a:r>
              <a:rPr lang="en-US" sz="4000" dirty="0" err="1"/>
              <a:t>Kunti</a:t>
            </a:r>
            <a:r>
              <a:rPr lang="en-US" sz="4000" dirty="0"/>
              <a:t> Devi Begins to offer Prayers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458200" cy="1143000"/>
          </a:xfrm>
        </p:spPr>
        <p:txBody>
          <a:bodyPr/>
          <a:lstStyle/>
          <a:p>
            <a:pPr algn="r"/>
            <a:r>
              <a:rPr lang="en-US" sz="3200" dirty="0" smtClean="0"/>
              <a:t>   Texts </a:t>
            </a:r>
            <a:r>
              <a:rPr lang="en-US" sz="3200" dirty="0"/>
              <a:t>37-43: </a:t>
            </a:r>
            <a:r>
              <a:rPr lang="en-US" sz="3200" dirty="0" err="1"/>
              <a:t>Kuntidevi</a:t>
            </a:r>
            <a:r>
              <a:rPr lang="en-US" sz="3200" dirty="0"/>
              <a:t> Concludes </a:t>
            </a:r>
            <a:r>
              <a:rPr lang="en-US" sz="3200" dirty="0" smtClean="0"/>
              <a:t>by          Expressing </a:t>
            </a:r>
            <a:r>
              <a:rPr lang="en-US" sz="3200" dirty="0"/>
              <a:t>Her Fear- and Her Actual Desire	</a:t>
            </a:r>
            <a:r>
              <a:rPr lang="en-US" sz="3200" dirty="0" smtClean="0"/>
              <a:t>  </a:t>
            </a:r>
            <a:endParaRPr lang="en-US" sz="3200" dirty="0"/>
          </a:p>
        </p:txBody>
      </p:sp>
      <p:sp>
        <p:nvSpPr>
          <p:cNvPr id="23555" name="Rectangle 3"/>
          <p:cNvSpPr>
            <a:spLocks noGrp="1" noChangeArrowheads="1"/>
          </p:cNvSpPr>
          <p:nvPr>
            <p:ph idx="1"/>
          </p:nvPr>
        </p:nvSpPr>
        <p:spPr/>
        <p:txBody>
          <a:bodyPr/>
          <a:lstStyle/>
          <a:p>
            <a:pPr>
              <a:lnSpc>
                <a:spcPct val="80000"/>
              </a:lnSpc>
            </a:pPr>
            <a:r>
              <a:rPr lang="en-US" sz="2000" dirty="0" err="1"/>
              <a:t>Kuntidevi</a:t>
            </a:r>
            <a:r>
              <a:rPr lang="en-US" sz="2000" dirty="0"/>
              <a:t> felt separation from the Lord to be like a Thunderbolt.</a:t>
            </a:r>
          </a:p>
          <a:p>
            <a:pPr>
              <a:lnSpc>
                <a:spcPct val="80000"/>
              </a:lnSpc>
            </a:pPr>
            <a:r>
              <a:rPr lang="en-US" sz="2000" dirty="0"/>
              <a:t>Her entire prayer is to try to persuade Him to remain with them.</a:t>
            </a:r>
          </a:p>
          <a:p>
            <a:pPr>
              <a:lnSpc>
                <a:spcPct val="80000"/>
              </a:lnSpc>
            </a:pPr>
            <a:r>
              <a:rPr lang="en-US" sz="2000" dirty="0"/>
              <a:t>The sons and the grandsons of the kings killed in the battle were in </a:t>
            </a:r>
            <a:r>
              <a:rPr lang="en-US" sz="2000" dirty="0" err="1"/>
              <a:t>emity</a:t>
            </a:r>
            <a:r>
              <a:rPr lang="en-US" sz="2000" dirty="0"/>
              <a:t> with the </a:t>
            </a:r>
            <a:r>
              <a:rPr lang="en-US" sz="2000" dirty="0" err="1"/>
              <a:t>Pandavas</a:t>
            </a:r>
            <a:endParaRPr lang="en-US" sz="2000" dirty="0"/>
          </a:p>
          <a:p>
            <a:pPr lvl="1">
              <a:lnSpc>
                <a:spcPct val="80000"/>
              </a:lnSpc>
            </a:pPr>
            <a:r>
              <a:rPr lang="en-US" sz="1800" dirty="0" err="1"/>
              <a:t>Srila</a:t>
            </a:r>
            <a:r>
              <a:rPr lang="en-US" sz="1800" dirty="0"/>
              <a:t> </a:t>
            </a:r>
            <a:r>
              <a:rPr lang="en-US" sz="1800" dirty="0" err="1"/>
              <a:t>Prabhupada’s</a:t>
            </a:r>
            <a:r>
              <a:rPr lang="en-US" sz="1800" dirty="0"/>
              <a:t> purport 1.8.37 : “It is not only the </a:t>
            </a:r>
            <a:r>
              <a:rPr lang="en-US" sz="1800" dirty="0" err="1"/>
              <a:t>Pāṇḍavas</a:t>
            </a:r>
            <a:r>
              <a:rPr lang="en-US" sz="1800" dirty="0"/>
              <a:t> who were put into the condition of enmity, but all of us are always in such a condition, and the </a:t>
            </a:r>
            <a:r>
              <a:rPr lang="en-US" sz="1800" u="sng" dirty="0">
                <a:effectLst>
                  <a:outerShdw blurRad="38100" dist="38100" dir="2700000" algn="tl">
                    <a:srgbClr val="C0C0C0"/>
                  </a:outerShdw>
                </a:effectLst>
              </a:rPr>
              <a:t>best way of living is to become completely dependent on the will of the Lord</a:t>
            </a:r>
            <a:r>
              <a:rPr lang="en-US" sz="1800" u="sng" dirty="0"/>
              <a:t> </a:t>
            </a:r>
            <a:r>
              <a:rPr lang="en-US" sz="1800" dirty="0"/>
              <a:t>and thereby overcome all difficulties of material existence.</a:t>
            </a:r>
          </a:p>
          <a:p>
            <a:pPr>
              <a:lnSpc>
                <a:spcPct val="80000"/>
              </a:lnSpc>
            </a:pPr>
            <a:r>
              <a:rPr lang="en-US" sz="2000" dirty="0"/>
              <a:t>(1.8.38-40)Superficially , we now possess the entire kingdom. But without the imprints of Your Lotus Footprints decorating our kingdom, this kingdom has as much value as a </a:t>
            </a:r>
            <a:r>
              <a:rPr lang="en-US" sz="2000" dirty="0" err="1"/>
              <a:t>bdoy</a:t>
            </a:r>
            <a:r>
              <a:rPr lang="en-US" sz="2000" dirty="0"/>
              <a:t> after the soul’s departure. Our kingdom flourishes only due to Your continued merciful glances.	</a:t>
            </a:r>
          </a:p>
        </p:txBody>
      </p:sp>
      <p:pic>
        <p:nvPicPr>
          <p:cNvPr id="23557" name="Picture 5" descr="kuntidevi"/>
          <p:cNvPicPr>
            <a:picLocks noChangeAspect="1" noChangeArrowheads="1"/>
          </p:cNvPicPr>
          <p:nvPr/>
        </p:nvPicPr>
        <p:blipFill>
          <a:blip r:embed="rId3" cstate="print"/>
          <a:srcRect/>
          <a:stretch>
            <a:fillRect/>
          </a:stretch>
        </p:blipFill>
        <p:spPr bwMode="auto">
          <a:xfrm>
            <a:off x="0" y="152400"/>
            <a:ext cx="1372103" cy="12842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a:lnSpc>
                <a:spcPct val="80000"/>
              </a:lnSpc>
            </a:pPr>
            <a:r>
              <a:rPr lang="en-US" sz="2800" dirty="0"/>
              <a:t>(1.8.41) – Oh Lord sever my tie of affection for my kinsmen- the </a:t>
            </a:r>
            <a:r>
              <a:rPr lang="en-US" sz="2800" dirty="0" err="1"/>
              <a:t>Pandavas</a:t>
            </a:r>
            <a:r>
              <a:rPr lang="en-US" sz="2800" dirty="0"/>
              <a:t> and the </a:t>
            </a:r>
            <a:r>
              <a:rPr lang="en-US" sz="2800" dirty="0" err="1"/>
              <a:t>Vrsnis</a:t>
            </a:r>
            <a:r>
              <a:rPr lang="en-US" sz="2800" dirty="0"/>
              <a:t>.</a:t>
            </a:r>
          </a:p>
          <a:p>
            <a:pPr lvl="1">
              <a:lnSpc>
                <a:spcPct val="80000"/>
              </a:lnSpc>
            </a:pPr>
            <a:r>
              <a:rPr lang="en-US" sz="2400" dirty="0" smtClean="0"/>
              <a:t>Partialities </a:t>
            </a:r>
            <a:r>
              <a:rPr lang="en-US" sz="2400" dirty="0"/>
              <a:t>troubled the mind of </a:t>
            </a:r>
            <a:r>
              <a:rPr lang="en-US" sz="2400" dirty="0" err="1"/>
              <a:t>Kuntī</a:t>
            </a:r>
            <a:r>
              <a:rPr lang="en-US" sz="2400" dirty="0"/>
              <a:t>, and therefore she desired to cut off the affectionate tie. </a:t>
            </a:r>
          </a:p>
          <a:p>
            <a:pPr lvl="1">
              <a:lnSpc>
                <a:spcPct val="80000"/>
              </a:lnSpc>
            </a:pPr>
            <a:r>
              <a:rPr lang="en-US" sz="2400" dirty="0"/>
              <a:t>A Pure devotee severs the Ties of affection for his family and widens his activities of devotional service for all forgotten souls.  </a:t>
            </a:r>
          </a:p>
          <a:p>
            <a:pPr lvl="1">
              <a:lnSpc>
                <a:spcPct val="80000"/>
              </a:lnSpc>
            </a:pPr>
            <a:r>
              <a:rPr lang="en-US" sz="2400" dirty="0"/>
              <a:t>IF we do not break our ties , </a:t>
            </a:r>
            <a:r>
              <a:rPr lang="en-US" sz="2400" dirty="0" err="1"/>
              <a:t>Krsna</a:t>
            </a:r>
            <a:r>
              <a:rPr lang="en-US" sz="2400" dirty="0"/>
              <a:t> out of His special affinity towards us breaks the family affection by the force of circumstances thus making us completely dependent on the Lord.</a:t>
            </a:r>
          </a:p>
        </p:txBody>
      </p:sp>
      <p:sp>
        <p:nvSpPr>
          <p:cNvPr id="8" name="Rectangle 2"/>
          <p:cNvSpPr>
            <a:spLocks noGrp="1" noChangeArrowheads="1"/>
          </p:cNvSpPr>
          <p:nvPr>
            <p:ph type="title"/>
          </p:nvPr>
        </p:nvSpPr>
        <p:spPr>
          <a:xfrm>
            <a:off x="457200" y="274638"/>
            <a:ext cx="8458200" cy="1143000"/>
          </a:xfrm>
        </p:spPr>
        <p:txBody>
          <a:bodyPr/>
          <a:lstStyle/>
          <a:p>
            <a:pPr algn="r"/>
            <a:r>
              <a:rPr lang="en-US" sz="3200" dirty="0" smtClean="0"/>
              <a:t>   Texts </a:t>
            </a:r>
            <a:r>
              <a:rPr lang="en-US" sz="3200" dirty="0"/>
              <a:t>37-43: </a:t>
            </a:r>
            <a:r>
              <a:rPr lang="en-US" sz="3200" dirty="0" err="1"/>
              <a:t>Kuntidevi</a:t>
            </a:r>
            <a:r>
              <a:rPr lang="en-US" sz="3200" dirty="0"/>
              <a:t> Concludes </a:t>
            </a:r>
            <a:r>
              <a:rPr lang="en-US" sz="3200" dirty="0" smtClean="0"/>
              <a:t>by          Expressing </a:t>
            </a:r>
            <a:r>
              <a:rPr lang="en-US" sz="3200" dirty="0"/>
              <a:t>Her Fear- and Her Actual Desire	</a:t>
            </a:r>
            <a:r>
              <a:rPr lang="en-US" sz="3200" dirty="0" smtClean="0"/>
              <a:t>  </a:t>
            </a:r>
            <a:endParaRPr lang="en-US" sz="3200" dirty="0"/>
          </a:p>
        </p:txBody>
      </p:sp>
      <p:pic>
        <p:nvPicPr>
          <p:cNvPr id="9" name="Picture 5" descr="kuntidevi"/>
          <p:cNvPicPr>
            <a:picLocks noChangeAspect="1" noChangeArrowheads="1"/>
          </p:cNvPicPr>
          <p:nvPr/>
        </p:nvPicPr>
        <p:blipFill>
          <a:blip r:embed="rId3" cstate="print"/>
          <a:srcRect/>
          <a:stretch>
            <a:fillRect/>
          </a:stretch>
        </p:blipFill>
        <p:spPr bwMode="auto">
          <a:xfrm>
            <a:off x="0" y="152400"/>
            <a:ext cx="1372103" cy="12842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600200"/>
            <a:ext cx="8458200" cy="4724400"/>
          </a:xfrm>
        </p:spPr>
        <p:txBody>
          <a:bodyPr/>
          <a:lstStyle/>
          <a:p>
            <a:pPr>
              <a:lnSpc>
                <a:spcPct val="90000"/>
              </a:lnSpc>
            </a:pPr>
            <a:r>
              <a:rPr lang="en-US" sz="2400" dirty="0"/>
              <a:t>(1.8.42)- O Lord of </a:t>
            </a:r>
            <a:r>
              <a:rPr lang="en-US" sz="2400" dirty="0" err="1"/>
              <a:t>Madhu</a:t>
            </a:r>
            <a:r>
              <a:rPr lang="en-US" sz="2400" dirty="0"/>
              <a:t>, as the Ganges forever flows to the sea without hindrance, let my attraction be constantly drawn unto You without being diverted to anyone else. </a:t>
            </a:r>
          </a:p>
          <a:p>
            <a:pPr lvl="1">
              <a:lnSpc>
                <a:spcPct val="90000"/>
              </a:lnSpc>
              <a:buFontTx/>
              <a:buNone/>
            </a:pPr>
            <a:endParaRPr lang="en-US" sz="2000" dirty="0"/>
          </a:p>
          <a:p>
            <a:pPr lvl="1">
              <a:lnSpc>
                <a:spcPct val="90000"/>
              </a:lnSpc>
            </a:pPr>
            <a:r>
              <a:rPr lang="en-US" sz="2000" dirty="0"/>
              <a:t>SP’s purport:  </a:t>
            </a:r>
            <a:r>
              <a:rPr lang="en-US" sz="2000" dirty="0" err="1"/>
              <a:t>Śrīmatī</a:t>
            </a:r>
            <a:r>
              <a:rPr lang="en-US" sz="2000" dirty="0"/>
              <a:t> </a:t>
            </a:r>
            <a:r>
              <a:rPr lang="en-US" sz="2000" dirty="0" err="1"/>
              <a:t>Kuntī</a:t>
            </a:r>
            <a:r>
              <a:rPr lang="en-US" sz="2000" dirty="0"/>
              <a:t> wanted to serve the Lord without diversion, and that was her prayer. This unalloyed devotion is the ultimate goal of life. Our attention is usually diverted to the service of something which is </a:t>
            </a:r>
            <a:r>
              <a:rPr lang="en-US" sz="2000" dirty="0" err="1"/>
              <a:t>nongodly</a:t>
            </a:r>
            <a:r>
              <a:rPr lang="en-US" sz="2000" dirty="0"/>
              <a:t> or not in the program of the Lord. When the program is changed into the service of the Lord, that is to say when the senses are purified in relation with the service of the Lord, it is called pure unalloyed devotional service. </a:t>
            </a:r>
            <a:r>
              <a:rPr lang="en-US" sz="2000" dirty="0" err="1"/>
              <a:t>Śrīmatī</a:t>
            </a:r>
            <a:r>
              <a:rPr lang="en-US" sz="2000" dirty="0"/>
              <a:t> </a:t>
            </a:r>
            <a:r>
              <a:rPr lang="en-US" sz="2000" dirty="0" err="1"/>
              <a:t>Kuntīdevī</a:t>
            </a:r>
            <a:r>
              <a:rPr lang="en-US" sz="2000" dirty="0"/>
              <a:t> wanted that perfection and prayed for it from the Lord. </a:t>
            </a:r>
          </a:p>
        </p:txBody>
      </p:sp>
      <p:sp>
        <p:nvSpPr>
          <p:cNvPr id="8" name="Rectangle 2"/>
          <p:cNvSpPr>
            <a:spLocks noGrp="1" noChangeArrowheads="1"/>
          </p:cNvSpPr>
          <p:nvPr>
            <p:ph type="title"/>
          </p:nvPr>
        </p:nvSpPr>
        <p:spPr>
          <a:xfrm>
            <a:off x="457200" y="274638"/>
            <a:ext cx="8458200" cy="1143000"/>
          </a:xfrm>
        </p:spPr>
        <p:txBody>
          <a:bodyPr/>
          <a:lstStyle/>
          <a:p>
            <a:pPr algn="r"/>
            <a:r>
              <a:rPr lang="en-US" sz="3200" dirty="0" smtClean="0"/>
              <a:t>   Texts </a:t>
            </a:r>
            <a:r>
              <a:rPr lang="en-US" sz="3200" dirty="0"/>
              <a:t>37-43: </a:t>
            </a:r>
            <a:r>
              <a:rPr lang="en-US" sz="3200" dirty="0" err="1"/>
              <a:t>Kuntidevi</a:t>
            </a:r>
            <a:r>
              <a:rPr lang="en-US" sz="3200" dirty="0"/>
              <a:t> Concludes </a:t>
            </a:r>
            <a:r>
              <a:rPr lang="en-US" sz="3200" dirty="0" smtClean="0"/>
              <a:t>by          Expressing </a:t>
            </a:r>
            <a:r>
              <a:rPr lang="en-US" sz="3200" dirty="0"/>
              <a:t>Her Fear- and Her Actual Desire	</a:t>
            </a:r>
            <a:r>
              <a:rPr lang="en-US" sz="3200" dirty="0" smtClean="0"/>
              <a:t>  </a:t>
            </a:r>
            <a:endParaRPr lang="en-US" sz="3200" dirty="0"/>
          </a:p>
        </p:txBody>
      </p:sp>
      <p:pic>
        <p:nvPicPr>
          <p:cNvPr id="9" name="Picture 5" descr="kuntidevi"/>
          <p:cNvPicPr>
            <a:picLocks noChangeAspect="1" noChangeArrowheads="1"/>
          </p:cNvPicPr>
          <p:nvPr/>
        </p:nvPicPr>
        <p:blipFill>
          <a:blip r:embed="rId3" cstate="print"/>
          <a:srcRect/>
          <a:stretch>
            <a:fillRect/>
          </a:stretch>
        </p:blipFill>
        <p:spPr bwMode="auto">
          <a:xfrm>
            <a:off x="0" y="152400"/>
            <a:ext cx="1372103" cy="12842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3200"/>
              <a:t>Texts 44-52: Krsna Accepts Kuntidevi’s Prayers and Hears the distressed Words of Yudhisthira Maharaja</a:t>
            </a:r>
          </a:p>
        </p:txBody>
      </p:sp>
      <p:sp>
        <p:nvSpPr>
          <p:cNvPr id="25603" name="Rectangle 3"/>
          <p:cNvSpPr>
            <a:spLocks noGrp="1" noChangeArrowheads="1"/>
          </p:cNvSpPr>
          <p:nvPr>
            <p:ph idx="1"/>
          </p:nvPr>
        </p:nvSpPr>
        <p:spPr/>
        <p:txBody>
          <a:bodyPr/>
          <a:lstStyle/>
          <a:p>
            <a:pPr>
              <a:lnSpc>
                <a:spcPct val="90000"/>
              </a:lnSpc>
            </a:pPr>
            <a:r>
              <a:rPr lang="en-US" sz="2400" dirty="0" err="1"/>
              <a:t>Krsna</a:t>
            </a:r>
            <a:r>
              <a:rPr lang="en-US" sz="2400" dirty="0"/>
              <a:t> smiles and accepts </a:t>
            </a:r>
            <a:r>
              <a:rPr lang="en-US" sz="2400" dirty="0" err="1"/>
              <a:t>Kuntidevi’s</a:t>
            </a:r>
            <a:r>
              <a:rPr lang="en-US" sz="2400" dirty="0"/>
              <a:t> glorification and statement of dependence</a:t>
            </a:r>
          </a:p>
          <a:p>
            <a:pPr lvl="1">
              <a:lnSpc>
                <a:spcPct val="90000"/>
              </a:lnSpc>
            </a:pPr>
            <a:r>
              <a:rPr lang="en-US" sz="2000" dirty="0"/>
              <a:t>No one could make Lord </a:t>
            </a:r>
            <a:r>
              <a:rPr lang="en-US" sz="2000" dirty="0" err="1"/>
              <a:t>Kṛṣṇa</a:t>
            </a:r>
            <a:r>
              <a:rPr lang="en-US" sz="2000" dirty="0"/>
              <a:t> stay at </a:t>
            </a:r>
            <a:r>
              <a:rPr lang="en-US" sz="2000" dirty="0" err="1" smtClean="0"/>
              <a:t>Hastināpura</a:t>
            </a:r>
            <a:endParaRPr lang="en-US" sz="2000" dirty="0" smtClean="0"/>
          </a:p>
          <a:p>
            <a:pPr lvl="1">
              <a:lnSpc>
                <a:spcPct val="90000"/>
              </a:lnSpc>
              <a:buNone/>
            </a:pPr>
            <a:r>
              <a:rPr lang="en-US" sz="2000" dirty="0" smtClean="0"/>
              <a:t> </a:t>
            </a:r>
            <a:r>
              <a:rPr lang="en-US" sz="2000" dirty="0"/>
              <a:t>when He decided to start for </a:t>
            </a:r>
            <a:r>
              <a:rPr lang="en-US" sz="2000" dirty="0" err="1"/>
              <a:t>Dvārakā</a:t>
            </a:r>
            <a:r>
              <a:rPr lang="en-US" sz="2000" dirty="0"/>
              <a:t>, but the </a:t>
            </a:r>
            <a:r>
              <a:rPr lang="en-US" sz="2000" dirty="0" smtClean="0"/>
              <a:t>simple</a:t>
            </a:r>
          </a:p>
          <a:p>
            <a:pPr lvl="1">
              <a:lnSpc>
                <a:spcPct val="90000"/>
              </a:lnSpc>
              <a:buNone/>
            </a:pPr>
            <a:r>
              <a:rPr lang="en-US" sz="2000" dirty="0" smtClean="0"/>
              <a:t> </a:t>
            </a:r>
            <a:r>
              <a:rPr lang="en-US" sz="2000" dirty="0"/>
              <a:t>request of King </a:t>
            </a:r>
            <a:r>
              <a:rPr lang="en-US" sz="2000" dirty="0" err="1"/>
              <a:t>Yudhiṣṭhira</a:t>
            </a:r>
            <a:r>
              <a:rPr lang="en-US" sz="2000" dirty="0"/>
              <a:t> that the Lord remain </a:t>
            </a:r>
            <a:r>
              <a:rPr lang="en-US" sz="2000" dirty="0" smtClean="0"/>
              <a:t>there</a:t>
            </a:r>
          </a:p>
          <a:p>
            <a:pPr lvl="1">
              <a:lnSpc>
                <a:spcPct val="90000"/>
              </a:lnSpc>
              <a:buNone/>
            </a:pPr>
            <a:r>
              <a:rPr lang="en-US" sz="2000" dirty="0" smtClean="0"/>
              <a:t> </a:t>
            </a:r>
            <a:r>
              <a:rPr lang="en-US" sz="2000" dirty="0"/>
              <a:t>for a few days more was immediately effective. </a:t>
            </a:r>
            <a:r>
              <a:rPr lang="en-US" sz="2000" dirty="0" smtClean="0"/>
              <a:t>This</a:t>
            </a:r>
          </a:p>
          <a:p>
            <a:pPr lvl="1">
              <a:lnSpc>
                <a:spcPct val="90000"/>
              </a:lnSpc>
              <a:buNone/>
            </a:pPr>
            <a:r>
              <a:rPr lang="en-US" sz="2000" dirty="0" smtClean="0"/>
              <a:t> </a:t>
            </a:r>
            <a:r>
              <a:rPr lang="en-US" sz="2000" dirty="0"/>
              <a:t>signifies that the power of King </a:t>
            </a:r>
            <a:r>
              <a:rPr lang="en-US" sz="2000" dirty="0" err="1"/>
              <a:t>Yudhiṣṭhira</a:t>
            </a:r>
            <a:r>
              <a:rPr lang="en-US" sz="2000" dirty="0"/>
              <a:t> was </a:t>
            </a:r>
            <a:r>
              <a:rPr lang="en-US" sz="2000" dirty="0" smtClean="0"/>
              <a:t>loving</a:t>
            </a:r>
          </a:p>
          <a:p>
            <a:pPr lvl="1">
              <a:lnSpc>
                <a:spcPct val="90000"/>
              </a:lnSpc>
              <a:buNone/>
            </a:pPr>
            <a:r>
              <a:rPr lang="en-US" sz="2000" dirty="0" smtClean="0"/>
              <a:t> </a:t>
            </a:r>
            <a:r>
              <a:rPr lang="en-US" sz="2000" dirty="0"/>
              <a:t>affection, which the Lord could not deny.  </a:t>
            </a:r>
          </a:p>
          <a:p>
            <a:pPr>
              <a:lnSpc>
                <a:spcPct val="90000"/>
              </a:lnSpc>
            </a:pPr>
            <a:r>
              <a:rPr lang="en-US" sz="2400" dirty="0" err="1"/>
              <a:t>Yudhisthira</a:t>
            </a:r>
            <a:r>
              <a:rPr lang="en-US" sz="2400" dirty="0"/>
              <a:t> expresses his anxiety over the war and the death of all his relatives simply to enthrone him.</a:t>
            </a:r>
          </a:p>
          <a:p>
            <a:pPr lvl="1">
              <a:lnSpc>
                <a:spcPct val="90000"/>
              </a:lnSpc>
            </a:pPr>
            <a:r>
              <a:rPr lang="en-US" sz="2000" dirty="0"/>
              <a:t>The auspiciousness of His kingdom had increased because of 3 </a:t>
            </a:r>
            <a:r>
              <a:rPr lang="en-US" sz="2000" dirty="0" err="1"/>
              <a:t>ashvamedha</a:t>
            </a:r>
            <a:r>
              <a:rPr lang="en-US" sz="2000" dirty="0"/>
              <a:t> </a:t>
            </a:r>
            <a:r>
              <a:rPr lang="en-US" sz="2000" dirty="0" err="1"/>
              <a:t>yagnas</a:t>
            </a:r>
            <a:r>
              <a:rPr lang="en-US" sz="2000" dirty="0"/>
              <a:t> but he still had to live with the fact that millions had died to place him on the throne.</a:t>
            </a:r>
          </a:p>
        </p:txBody>
      </p:sp>
      <p:pic>
        <p:nvPicPr>
          <p:cNvPr id="25605" name="Picture 5" descr="284_thumb"/>
          <p:cNvPicPr>
            <a:picLocks noChangeAspect="1" noChangeArrowheads="1"/>
          </p:cNvPicPr>
          <p:nvPr/>
        </p:nvPicPr>
        <p:blipFill>
          <a:blip r:embed="rId3" cstate="print"/>
          <a:srcRect/>
          <a:stretch>
            <a:fillRect/>
          </a:stretch>
        </p:blipFill>
        <p:spPr bwMode="auto">
          <a:xfrm>
            <a:off x="6781800" y="1981200"/>
            <a:ext cx="1718872" cy="238298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3200"/>
              <a:t>Texts 44-52: Krsna Accepts Kuntidevi’s Prayers and Hears the distressed Words of Yudhisthira Maharaja</a:t>
            </a:r>
          </a:p>
        </p:txBody>
      </p:sp>
      <p:sp>
        <p:nvSpPr>
          <p:cNvPr id="27651" name="Rectangle 3"/>
          <p:cNvSpPr>
            <a:spLocks noGrp="1" noChangeArrowheads="1"/>
          </p:cNvSpPr>
          <p:nvPr>
            <p:ph idx="1"/>
          </p:nvPr>
        </p:nvSpPr>
        <p:spPr>
          <a:xfrm>
            <a:off x="457200" y="1600200"/>
            <a:ext cx="8229600" cy="4953000"/>
          </a:xfrm>
        </p:spPr>
        <p:txBody>
          <a:bodyPr>
            <a:normAutofit fontScale="92500" lnSpcReduction="10000"/>
          </a:bodyPr>
          <a:lstStyle/>
          <a:p>
            <a:r>
              <a:rPr lang="en-US" dirty="0" err="1"/>
              <a:t>Vyasadeva</a:t>
            </a:r>
            <a:r>
              <a:rPr lang="en-US" dirty="0"/>
              <a:t> and other sages knew </a:t>
            </a:r>
            <a:r>
              <a:rPr lang="en-US" dirty="0" err="1"/>
              <a:t>Yudhishthira</a:t>
            </a:r>
            <a:r>
              <a:rPr lang="en-US" dirty="0"/>
              <a:t> could not be pacified because they were aware that </a:t>
            </a:r>
            <a:r>
              <a:rPr lang="en-US" dirty="0" err="1"/>
              <a:t>Krsna</a:t>
            </a:r>
            <a:r>
              <a:rPr lang="en-US" dirty="0"/>
              <a:t> had a plan</a:t>
            </a:r>
            <a:r>
              <a:rPr lang="en-US" dirty="0" smtClean="0"/>
              <a:t>.</a:t>
            </a:r>
          </a:p>
          <a:p>
            <a:endParaRPr lang="en-US" dirty="0" smtClean="0"/>
          </a:p>
          <a:p>
            <a:endParaRPr lang="en-US" dirty="0" smtClean="0"/>
          </a:p>
          <a:p>
            <a:endParaRPr lang="en-US" dirty="0"/>
          </a:p>
          <a:p>
            <a:endParaRPr lang="en-US" dirty="0" smtClean="0"/>
          </a:p>
          <a:p>
            <a:endParaRPr lang="en-US" dirty="0" smtClean="0"/>
          </a:p>
          <a:p>
            <a:r>
              <a:rPr lang="en-US" dirty="0" err="1" smtClean="0"/>
              <a:t>Krsna</a:t>
            </a:r>
            <a:r>
              <a:rPr lang="en-US" dirty="0" smtClean="0"/>
              <a:t> </a:t>
            </a:r>
            <a:r>
              <a:rPr lang="en-US" dirty="0"/>
              <a:t>wanted </a:t>
            </a:r>
            <a:r>
              <a:rPr lang="en-US" dirty="0" err="1"/>
              <a:t>Yudhisthira</a:t>
            </a:r>
            <a:r>
              <a:rPr lang="en-US" dirty="0"/>
              <a:t> </a:t>
            </a:r>
            <a:r>
              <a:rPr lang="en-US" dirty="0" err="1"/>
              <a:t>Maharaj</a:t>
            </a:r>
            <a:r>
              <a:rPr lang="en-US" dirty="0"/>
              <a:t> to question </a:t>
            </a:r>
            <a:r>
              <a:rPr lang="en-US" dirty="0" err="1"/>
              <a:t>Bhishmadeva</a:t>
            </a:r>
            <a:r>
              <a:rPr lang="en-US" dirty="0"/>
              <a:t> who was now close to death.</a:t>
            </a:r>
          </a:p>
        </p:txBody>
      </p:sp>
      <p:pic>
        <p:nvPicPr>
          <p:cNvPr id="27653" name="Picture 5" descr="bhishma_dev1"/>
          <p:cNvPicPr>
            <a:picLocks noChangeAspect="1" noChangeArrowheads="1"/>
          </p:cNvPicPr>
          <p:nvPr/>
        </p:nvPicPr>
        <p:blipFill>
          <a:blip r:embed="rId3" cstate="print"/>
          <a:srcRect/>
          <a:stretch>
            <a:fillRect/>
          </a:stretch>
        </p:blipFill>
        <p:spPr bwMode="auto">
          <a:xfrm>
            <a:off x="2438400" y="2971800"/>
            <a:ext cx="3810000" cy="25622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Unveiling His Lotus Feet – By HG </a:t>
            </a:r>
            <a:r>
              <a:rPr lang="en-US" dirty="0" err="1" smtClean="0"/>
              <a:t>Bhurijana</a:t>
            </a:r>
            <a:r>
              <a:rPr lang="en-US" dirty="0" smtClean="0"/>
              <a:t> </a:t>
            </a:r>
            <a:r>
              <a:rPr lang="en-US" dirty="0" err="1" smtClean="0"/>
              <a:t>Prabhu</a:t>
            </a:r>
            <a:endParaRPr lang="en-US" dirty="0" smtClean="0"/>
          </a:p>
          <a:p>
            <a:r>
              <a:rPr lang="en-US" dirty="0" smtClean="0"/>
              <a:t>Lectures by HG </a:t>
            </a:r>
            <a:r>
              <a:rPr lang="en-US" dirty="0" err="1" smtClean="0"/>
              <a:t>Bhurijana</a:t>
            </a:r>
            <a:r>
              <a:rPr lang="en-US" dirty="0" smtClean="0"/>
              <a:t> </a:t>
            </a:r>
            <a:r>
              <a:rPr lang="en-US" dirty="0" err="1" smtClean="0"/>
              <a:t>Prabhu</a:t>
            </a:r>
            <a:r>
              <a:rPr lang="en-US" dirty="0" smtClean="0"/>
              <a:t>(iskcondesiretree.info –</a:t>
            </a:r>
            <a:r>
              <a:rPr lang="en-US" dirty="0" err="1" smtClean="0"/>
              <a:t>Srimad</a:t>
            </a:r>
            <a:r>
              <a:rPr lang="en-US" dirty="0" smtClean="0"/>
              <a:t> </a:t>
            </a:r>
            <a:r>
              <a:rPr lang="en-US" dirty="0" err="1" smtClean="0"/>
              <a:t>Bhagavatam</a:t>
            </a:r>
            <a:r>
              <a:rPr lang="en-US" dirty="0" smtClean="0"/>
              <a:t> Overview)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avkishori\Desktop\Vyasadeva.jpg"/>
          <p:cNvPicPr>
            <a:picLocks noChangeAspect="1" noChangeArrowheads="1"/>
          </p:cNvPicPr>
          <p:nvPr/>
        </p:nvPicPr>
        <p:blipFill>
          <a:blip r:embed="rId3" cstate="print"/>
          <a:srcRect/>
          <a:stretch>
            <a:fillRect/>
          </a:stretch>
        </p:blipFill>
        <p:spPr bwMode="auto">
          <a:xfrm>
            <a:off x="0" y="4572000"/>
            <a:ext cx="1536960" cy="1820477"/>
          </a:xfrm>
          <a:prstGeom prst="rect">
            <a:avLst/>
          </a:prstGeom>
          <a:noFill/>
        </p:spPr>
      </p:pic>
      <p:sp>
        <p:nvSpPr>
          <p:cNvPr id="3074" name="Rectangle 2"/>
          <p:cNvSpPr>
            <a:spLocks noGrp="1" noChangeArrowheads="1"/>
          </p:cNvSpPr>
          <p:nvPr>
            <p:ph type="title"/>
          </p:nvPr>
        </p:nvSpPr>
        <p:spPr/>
        <p:txBody>
          <a:bodyPr/>
          <a:lstStyle/>
          <a:p>
            <a:r>
              <a:rPr lang="en-US"/>
              <a:t>Texts 1-7</a:t>
            </a:r>
          </a:p>
        </p:txBody>
      </p:sp>
      <p:sp>
        <p:nvSpPr>
          <p:cNvPr id="3075" name="Rectangle 3"/>
          <p:cNvSpPr>
            <a:spLocks noGrp="1" noChangeArrowheads="1"/>
          </p:cNvSpPr>
          <p:nvPr>
            <p:ph idx="1"/>
          </p:nvPr>
        </p:nvSpPr>
        <p:spPr/>
        <p:txBody>
          <a:bodyPr>
            <a:normAutofit lnSpcReduction="10000"/>
          </a:bodyPr>
          <a:lstStyle/>
          <a:p>
            <a:r>
              <a:rPr lang="en-US" dirty="0" err="1"/>
              <a:t>Saunaka</a:t>
            </a:r>
            <a:r>
              <a:rPr lang="en-US" dirty="0"/>
              <a:t> </a:t>
            </a:r>
            <a:r>
              <a:rPr lang="en-US" dirty="0" err="1"/>
              <a:t>Rsi</a:t>
            </a:r>
            <a:r>
              <a:rPr lang="en-US" dirty="0"/>
              <a:t> inquires about </a:t>
            </a:r>
            <a:r>
              <a:rPr lang="en-US" dirty="0" err="1"/>
              <a:t>Srila</a:t>
            </a:r>
            <a:r>
              <a:rPr lang="en-US" dirty="0"/>
              <a:t> </a:t>
            </a:r>
            <a:r>
              <a:rPr lang="en-US" dirty="0" err="1"/>
              <a:t>Vyasadeva’s</a:t>
            </a:r>
            <a:r>
              <a:rPr lang="en-US" dirty="0"/>
              <a:t> activities after </a:t>
            </a:r>
            <a:r>
              <a:rPr lang="en-US" dirty="0" err="1"/>
              <a:t>Narada’s</a:t>
            </a:r>
            <a:r>
              <a:rPr lang="en-US" dirty="0"/>
              <a:t> departure</a:t>
            </a:r>
            <a:r>
              <a:rPr lang="en-US" dirty="0" smtClean="0"/>
              <a:t>.</a:t>
            </a:r>
          </a:p>
          <a:p>
            <a:r>
              <a:rPr lang="en-US" dirty="0" err="1" smtClean="0"/>
              <a:t>Vyasadeva</a:t>
            </a:r>
            <a:r>
              <a:rPr lang="en-US" dirty="0" smtClean="0"/>
              <a:t> concentrates his mind as </a:t>
            </a:r>
            <a:r>
              <a:rPr lang="en-US" dirty="0" err="1" smtClean="0"/>
              <a:t>Narada</a:t>
            </a:r>
            <a:r>
              <a:rPr lang="en-US" dirty="0" smtClean="0"/>
              <a:t> </a:t>
            </a:r>
            <a:r>
              <a:rPr lang="en-US" dirty="0" smtClean="0"/>
              <a:t>Muni had directed</a:t>
            </a:r>
          </a:p>
          <a:p>
            <a:r>
              <a:rPr lang="en-US" dirty="0" smtClean="0"/>
              <a:t>He sees 5 different things in His meditation</a:t>
            </a:r>
          </a:p>
          <a:p>
            <a:r>
              <a:rPr lang="en-US" dirty="0" smtClean="0"/>
              <a:t>Verses 4-5-6-7 are SB in a nutshell</a:t>
            </a:r>
          </a:p>
          <a:p>
            <a:pPr lvl="2"/>
            <a:r>
              <a:rPr lang="en-US" dirty="0" smtClean="0"/>
              <a:t>Most </a:t>
            </a:r>
            <a:r>
              <a:rPr lang="en-US" dirty="0" smtClean="0"/>
              <a:t>important	</a:t>
            </a:r>
            <a:endParaRPr lang="en-US" dirty="0" smtClean="0"/>
          </a:p>
          <a:p>
            <a:pPr lvl="2"/>
            <a:r>
              <a:rPr lang="en-US" dirty="0" smtClean="0"/>
              <a:t>These explain </a:t>
            </a:r>
            <a:r>
              <a:rPr lang="en-US" dirty="0" err="1" smtClean="0"/>
              <a:t>Vyasadeva’s</a:t>
            </a:r>
            <a:r>
              <a:rPr lang="en-US" dirty="0" smtClean="0"/>
              <a:t> meditation and realization based on which he writes the SB.</a:t>
            </a:r>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41" name="Picture 45" descr="bhagavatam"/>
          <p:cNvPicPr>
            <a:picLocks noChangeAspect="1" noChangeArrowheads="1"/>
          </p:cNvPicPr>
          <p:nvPr/>
        </p:nvPicPr>
        <p:blipFill>
          <a:blip r:embed="rId3" cstate="print"/>
          <a:srcRect/>
          <a:stretch>
            <a:fillRect/>
          </a:stretch>
        </p:blipFill>
        <p:spPr bwMode="auto">
          <a:xfrm>
            <a:off x="2971800" y="5937885"/>
            <a:ext cx="1314450" cy="920115"/>
          </a:xfrm>
          <a:prstGeom prst="rect">
            <a:avLst/>
          </a:prstGeom>
          <a:noFill/>
        </p:spPr>
      </p:pic>
      <p:graphicFrame>
        <p:nvGraphicFramePr>
          <p:cNvPr id="22" name="SmartArt Placeholder 21"/>
          <p:cNvGraphicFramePr>
            <a:graphicFrameLocks noGrp="1"/>
          </p:cNvGraphicFramePr>
          <p:nvPr>
            <p:ph type="dgm"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15" name="Picture 19" descr="sr_krsna_webcopy"/>
          <p:cNvPicPr>
            <a:picLocks noChangeAspect="1" noChangeArrowheads="1"/>
          </p:cNvPicPr>
          <p:nvPr/>
        </p:nvPicPr>
        <p:blipFill>
          <a:blip r:embed="rId9" cstate="print"/>
          <a:srcRect/>
          <a:stretch>
            <a:fillRect/>
          </a:stretch>
        </p:blipFill>
        <p:spPr bwMode="auto">
          <a:xfrm>
            <a:off x="152400" y="2667000"/>
            <a:ext cx="2057400" cy="1671638"/>
          </a:xfrm>
          <a:prstGeom prst="rect">
            <a:avLst/>
          </a:prstGeom>
          <a:noFill/>
        </p:spPr>
      </p:pic>
      <p:pic>
        <p:nvPicPr>
          <p:cNvPr id="4117" name="Picture 21" descr="krsna_gopis"/>
          <p:cNvPicPr>
            <a:picLocks noChangeAspect="1" noChangeArrowheads="1"/>
          </p:cNvPicPr>
          <p:nvPr/>
        </p:nvPicPr>
        <p:blipFill>
          <a:blip r:embed="rId10" cstate="print"/>
          <a:srcRect/>
          <a:stretch>
            <a:fillRect/>
          </a:stretch>
        </p:blipFill>
        <p:spPr bwMode="auto">
          <a:xfrm>
            <a:off x="1447800" y="228600"/>
            <a:ext cx="2709863" cy="2028825"/>
          </a:xfrm>
          <a:prstGeom prst="rect">
            <a:avLst/>
          </a:prstGeom>
          <a:noFill/>
        </p:spPr>
      </p:pic>
      <p:pic>
        <p:nvPicPr>
          <p:cNvPr id="4123" name="Picture 27" descr="ANd9GcQaBXtlcG31kj-cBu2oRss_A-JCJkUu1ISwQ9nf6gzXOdpHWCt0rQ"/>
          <p:cNvPicPr>
            <a:picLocks noChangeAspect="1" noChangeArrowheads="1"/>
          </p:cNvPicPr>
          <p:nvPr/>
        </p:nvPicPr>
        <p:blipFill>
          <a:blip r:embed="rId11" cstate="print"/>
          <a:srcRect/>
          <a:stretch>
            <a:fillRect/>
          </a:stretch>
        </p:blipFill>
        <p:spPr bwMode="auto">
          <a:xfrm>
            <a:off x="4191000" y="228600"/>
            <a:ext cx="2009775" cy="1609421"/>
          </a:xfrm>
          <a:prstGeom prst="rect">
            <a:avLst/>
          </a:prstGeom>
          <a:noFill/>
        </p:spPr>
      </p:pic>
      <p:pic>
        <p:nvPicPr>
          <p:cNvPr id="4125" name="Picture 29" descr="ANd9GcQW7Eyc8c3ffvJr8EUUEtb_Z7Bcby7ny8mouNkYPSi6TXFi20R3jQ"/>
          <p:cNvPicPr>
            <a:picLocks noChangeAspect="1" noChangeArrowheads="1"/>
          </p:cNvPicPr>
          <p:nvPr/>
        </p:nvPicPr>
        <p:blipFill>
          <a:blip r:embed="rId12" cstate="print"/>
          <a:srcRect/>
          <a:stretch>
            <a:fillRect/>
          </a:stretch>
        </p:blipFill>
        <p:spPr bwMode="auto">
          <a:xfrm>
            <a:off x="6400800" y="228600"/>
            <a:ext cx="1828800" cy="2645044"/>
          </a:xfrm>
          <a:prstGeom prst="rect">
            <a:avLst/>
          </a:prstGeom>
          <a:noFill/>
        </p:spPr>
      </p:pic>
      <p:pic>
        <p:nvPicPr>
          <p:cNvPr id="4127" name="Picture 31" descr="maya"/>
          <p:cNvPicPr>
            <a:picLocks noChangeAspect="1" noChangeArrowheads="1"/>
          </p:cNvPicPr>
          <p:nvPr/>
        </p:nvPicPr>
        <p:blipFill>
          <a:blip r:embed="rId13" cstate="print"/>
          <a:srcRect/>
          <a:stretch>
            <a:fillRect/>
          </a:stretch>
        </p:blipFill>
        <p:spPr bwMode="auto">
          <a:xfrm>
            <a:off x="6858000" y="2590800"/>
            <a:ext cx="1854378" cy="2466975"/>
          </a:xfrm>
          <a:prstGeom prst="rect">
            <a:avLst/>
          </a:prstGeom>
          <a:noFill/>
        </p:spPr>
      </p:pic>
      <p:sp>
        <p:nvSpPr>
          <p:cNvPr id="4129" name="AutoShape 33" descr="9k="/>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131" name="AutoShape 35" descr="9k="/>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4133" name="Picture 37" descr="tree-roots"/>
          <p:cNvPicPr>
            <a:picLocks noChangeAspect="1" noChangeArrowheads="1"/>
          </p:cNvPicPr>
          <p:nvPr/>
        </p:nvPicPr>
        <p:blipFill>
          <a:blip r:embed="rId14" cstate="print"/>
          <a:srcRect/>
          <a:stretch>
            <a:fillRect/>
          </a:stretch>
        </p:blipFill>
        <p:spPr bwMode="auto">
          <a:xfrm>
            <a:off x="6248400" y="5549900"/>
            <a:ext cx="1366838" cy="1308100"/>
          </a:xfrm>
          <a:prstGeom prst="rect">
            <a:avLst/>
          </a:prstGeom>
          <a:noFill/>
        </p:spPr>
      </p:pic>
      <p:sp>
        <p:nvSpPr>
          <p:cNvPr id="4135" name="AutoShape 39"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137" name="AutoShape 41"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139" name="AutoShape 43" descr="Z"/>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4143" name="Picture 47" descr="ANd9GcRNnOg9PX5pHyHABvQwpjgXcRUlszQDvD1ja1BCi6F-f6zh3FS5fA"/>
          <p:cNvPicPr>
            <a:picLocks noChangeAspect="1" noChangeArrowheads="1"/>
          </p:cNvPicPr>
          <p:nvPr/>
        </p:nvPicPr>
        <p:blipFill>
          <a:blip r:embed="rId15" cstate="print"/>
          <a:srcRect/>
          <a:stretch>
            <a:fillRect/>
          </a:stretch>
        </p:blipFill>
        <p:spPr bwMode="auto">
          <a:xfrm>
            <a:off x="0" y="4724400"/>
            <a:ext cx="1533525" cy="1581150"/>
          </a:xfrm>
          <a:prstGeom prst="rect">
            <a:avLst/>
          </a:prstGeom>
          <a:noFill/>
        </p:spPr>
      </p:pic>
      <p:pic>
        <p:nvPicPr>
          <p:cNvPr id="4145" name="Picture 49" descr="hv001"/>
          <p:cNvPicPr>
            <a:picLocks noChangeAspect="1" noChangeArrowheads="1"/>
          </p:cNvPicPr>
          <p:nvPr/>
        </p:nvPicPr>
        <p:blipFill>
          <a:blip r:embed="rId16" cstate="print"/>
          <a:srcRect/>
          <a:stretch>
            <a:fillRect/>
          </a:stretch>
        </p:blipFill>
        <p:spPr bwMode="auto">
          <a:xfrm>
            <a:off x="1752600" y="4724400"/>
            <a:ext cx="1104900" cy="1104900"/>
          </a:xfrm>
          <a:prstGeom prst="rect">
            <a:avLst/>
          </a:prstGeom>
          <a:noFill/>
        </p:spPr>
      </p:pic>
      <p:pic>
        <p:nvPicPr>
          <p:cNvPr id="4147" name="Picture 51" descr="ANd9GcSa89ZdirVF74JKoPqgjfseSeXmP_dK8FgYbPFWV6NF3y42bjQWrQ"/>
          <p:cNvPicPr>
            <a:picLocks noChangeAspect="1" noChangeArrowheads="1"/>
          </p:cNvPicPr>
          <p:nvPr/>
        </p:nvPicPr>
        <p:blipFill>
          <a:blip r:embed="rId17" cstate="print"/>
          <a:srcRect/>
          <a:stretch>
            <a:fillRect/>
          </a:stretch>
        </p:blipFill>
        <p:spPr bwMode="auto">
          <a:xfrm>
            <a:off x="1447800" y="5771856"/>
            <a:ext cx="1450059" cy="1086144"/>
          </a:xfrm>
          <a:prstGeom prst="rect">
            <a:avLst/>
          </a:prstGeom>
          <a:noFill/>
        </p:spPr>
      </p:pic>
      <p:pic>
        <p:nvPicPr>
          <p:cNvPr id="1026" name="Picture 2" descr="C:\Users\navkishori\Desktop\Vyasadeva.jpg"/>
          <p:cNvPicPr>
            <a:picLocks noChangeAspect="1" noChangeArrowheads="1"/>
          </p:cNvPicPr>
          <p:nvPr/>
        </p:nvPicPr>
        <p:blipFill>
          <a:blip r:embed="rId18" cstate="print"/>
          <a:srcRect/>
          <a:stretch>
            <a:fillRect/>
          </a:stretch>
        </p:blipFill>
        <p:spPr bwMode="auto">
          <a:xfrm>
            <a:off x="0" y="0"/>
            <a:ext cx="1536960" cy="1820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15"/>
                                        </p:tgtEl>
                                        <p:attrNameLst>
                                          <p:attrName>style.visibility</p:attrName>
                                        </p:attrNameLst>
                                      </p:cBhvr>
                                      <p:to>
                                        <p:strVal val="visible"/>
                                      </p:to>
                                    </p:set>
                                    <p:animEffect transition="in" filter="wipe(left)">
                                      <p:cBhvr>
                                        <p:cTn id="7" dur="500"/>
                                        <p:tgtEl>
                                          <p:spTgt spid="41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17"/>
                                        </p:tgtEl>
                                        <p:attrNameLst>
                                          <p:attrName>style.visibility</p:attrName>
                                        </p:attrNameLst>
                                      </p:cBhvr>
                                      <p:to>
                                        <p:strVal val="visible"/>
                                      </p:to>
                                    </p:set>
                                    <p:animEffect transition="in" filter="wipe(left)">
                                      <p:cBhvr>
                                        <p:cTn id="12" dur="500"/>
                                        <p:tgtEl>
                                          <p:spTgt spid="4117"/>
                                        </p:tgtEl>
                                      </p:cBhvr>
                                    </p:animEffect>
                                  </p:childTnLst>
                                </p:cTn>
                              </p:par>
                              <p:par>
                                <p:cTn id="13" presetID="22" presetClass="entr" presetSubtype="8" fill="hold" nodeType="withEffect">
                                  <p:stCondLst>
                                    <p:cond delay="0"/>
                                  </p:stCondLst>
                                  <p:childTnLst>
                                    <p:set>
                                      <p:cBhvr>
                                        <p:cTn id="14" dur="1" fill="hold">
                                          <p:stCondLst>
                                            <p:cond delay="0"/>
                                          </p:stCondLst>
                                        </p:cTn>
                                        <p:tgtEl>
                                          <p:spTgt spid="4123"/>
                                        </p:tgtEl>
                                        <p:attrNameLst>
                                          <p:attrName>style.visibility</p:attrName>
                                        </p:attrNameLst>
                                      </p:cBhvr>
                                      <p:to>
                                        <p:strVal val="visible"/>
                                      </p:to>
                                    </p:set>
                                    <p:animEffect transition="in" filter="wipe(left)">
                                      <p:cBhvr>
                                        <p:cTn id="15" dur="500"/>
                                        <p:tgtEl>
                                          <p:spTgt spid="4123"/>
                                        </p:tgtEl>
                                      </p:cBhvr>
                                    </p:animEffect>
                                  </p:childTnLst>
                                </p:cTn>
                              </p:par>
                              <p:par>
                                <p:cTn id="16" presetID="22" presetClass="entr" presetSubtype="8" fill="hold" nodeType="withEffect">
                                  <p:stCondLst>
                                    <p:cond delay="0"/>
                                  </p:stCondLst>
                                  <p:childTnLst>
                                    <p:set>
                                      <p:cBhvr>
                                        <p:cTn id="17" dur="1" fill="hold">
                                          <p:stCondLst>
                                            <p:cond delay="0"/>
                                          </p:stCondLst>
                                        </p:cTn>
                                        <p:tgtEl>
                                          <p:spTgt spid="4125"/>
                                        </p:tgtEl>
                                        <p:attrNameLst>
                                          <p:attrName>style.visibility</p:attrName>
                                        </p:attrNameLst>
                                      </p:cBhvr>
                                      <p:to>
                                        <p:strVal val="visible"/>
                                      </p:to>
                                    </p:set>
                                    <p:animEffect transition="in" filter="wipe(left)">
                                      <p:cBhvr>
                                        <p:cTn id="18" dur="500"/>
                                        <p:tgtEl>
                                          <p:spTgt spid="41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127"/>
                                        </p:tgtEl>
                                        <p:attrNameLst>
                                          <p:attrName>style.visibility</p:attrName>
                                        </p:attrNameLst>
                                      </p:cBhvr>
                                      <p:to>
                                        <p:strVal val="visible"/>
                                      </p:to>
                                    </p:set>
                                    <p:animEffect transition="in" filter="wipe(left)">
                                      <p:cBhvr>
                                        <p:cTn id="23" dur="500"/>
                                        <p:tgtEl>
                                          <p:spTgt spid="41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133"/>
                                        </p:tgtEl>
                                        <p:attrNameLst>
                                          <p:attrName>style.visibility</p:attrName>
                                        </p:attrNameLst>
                                      </p:cBhvr>
                                      <p:to>
                                        <p:strVal val="visible"/>
                                      </p:to>
                                    </p:set>
                                    <p:animEffect transition="in" filter="wipe(down)">
                                      <p:cBhvr>
                                        <p:cTn id="28" dur="500"/>
                                        <p:tgtEl>
                                          <p:spTgt spid="41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143"/>
                                        </p:tgtEl>
                                        <p:attrNameLst>
                                          <p:attrName>style.visibility</p:attrName>
                                        </p:attrNameLst>
                                      </p:cBhvr>
                                      <p:to>
                                        <p:strVal val="visible"/>
                                      </p:to>
                                    </p:set>
                                    <p:animEffect transition="in" filter="wipe(left)">
                                      <p:cBhvr>
                                        <p:cTn id="33" dur="500"/>
                                        <p:tgtEl>
                                          <p:spTgt spid="4143"/>
                                        </p:tgtEl>
                                      </p:cBhvr>
                                    </p:animEffect>
                                  </p:childTnLst>
                                </p:cTn>
                              </p:par>
                              <p:par>
                                <p:cTn id="34" presetID="22" presetClass="entr" presetSubtype="8" fill="hold" nodeType="withEffect">
                                  <p:stCondLst>
                                    <p:cond delay="0"/>
                                  </p:stCondLst>
                                  <p:childTnLst>
                                    <p:set>
                                      <p:cBhvr>
                                        <p:cTn id="35" dur="1" fill="hold">
                                          <p:stCondLst>
                                            <p:cond delay="0"/>
                                          </p:stCondLst>
                                        </p:cTn>
                                        <p:tgtEl>
                                          <p:spTgt spid="4145"/>
                                        </p:tgtEl>
                                        <p:attrNameLst>
                                          <p:attrName>style.visibility</p:attrName>
                                        </p:attrNameLst>
                                      </p:cBhvr>
                                      <p:to>
                                        <p:strVal val="visible"/>
                                      </p:to>
                                    </p:set>
                                    <p:animEffect transition="in" filter="wipe(left)">
                                      <p:cBhvr>
                                        <p:cTn id="36" dur="500"/>
                                        <p:tgtEl>
                                          <p:spTgt spid="4145"/>
                                        </p:tgtEl>
                                      </p:cBhvr>
                                    </p:animEffect>
                                  </p:childTnLst>
                                </p:cTn>
                              </p:par>
                              <p:par>
                                <p:cTn id="37" presetID="22" presetClass="entr" presetSubtype="8" fill="hold" nodeType="withEffect">
                                  <p:stCondLst>
                                    <p:cond delay="0"/>
                                  </p:stCondLst>
                                  <p:childTnLst>
                                    <p:set>
                                      <p:cBhvr>
                                        <p:cTn id="38" dur="1" fill="hold">
                                          <p:stCondLst>
                                            <p:cond delay="0"/>
                                          </p:stCondLst>
                                        </p:cTn>
                                        <p:tgtEl>
                                          <p:spTgt spid="4147"/>
                                        </p:tgtEl>
                                        <p:attrNameLst>
                                          <p:attrName>style.visibility</p:attrName>
                                        </p:attrNameLst>
                                      </p:cBhvr>
                                      <p:to>
                                        <p:strVal val="visible"/>
                                      </p:to>
                                    </p:set>
                                    <p:animEffect transition="in" filter="wipe(left)">
                                      <p:cBhvr>
                                        <p:cTn id="39" dur="500"/>
                                        <p:tgtEl>
                                          <p:spTgt spid="4147"/>
                                        </p:tgtEl>
                                      </p:cBhvr>
                                    </p:animEffect>
                                  </p:childTnLst>
                                </p:cTn>
                              </p:par>
                              <p:par>
                                <p:cTn id="40" presetID="22" presetClass="entr" presetSubtype="8" fill="hold" nodeType="withEffect">
                                  <p:stCondLst>
                                    <p:cond delay="0"/>
                                  </p:stCondLst>
                                  <p:childTnLst>
                                    <p:set>
                                      <p:cBhvr>
                                        <p:cTn id="41" dur="1" fill="hold">
                                          <p:stCondLst>
                                            <p:cond delay="0"/>
                                          </p:stCondLst>
                                        </p:cTn>
                                        <p:tgtEl>
                                          <p:spTgt spid="4141"/>
                                        </p:tgtEl>
                                        <p:attrNameLst>
                                          <p:attrName>style.visibility</p:attrName>
                                        </p:attrNameLst>
                                      </p:cBhvr>
                                      <p:to>
                                        <p:strVal val="visible"/>
                                      </p:to>
                                    </p:set>
                                    <p:animEffect transition="in" filter="wipe(left)">
                                      <p:cBhvr>
                                        <p:cTn id="42" dur="500"/>
                                        <p:tgtEl>
                                          <p:spTgt spid="4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Texts 8-11</a:t>
            </a:r>
          </a:p>
        </p:txBody>
      </p:sp>
      <p:sp>
        <p:nvSpPr>
          <p:cNvPr id="5123" name="Rectangle 3"/>
          <p:cNvSpPr>
            <a:spLocks noGrp="1" noChangeArrowheads="1"/>
          </p:cNvSpPr>
          <p:nvPr>
            <p:ph idx="1"/>
          </p:nvPr>
        </p:nvSpPr>
        <p:spPr>
          <a:xfrm>
            <a:off x="457200" y="1295400"/>
            <a:ext cx="8686800" cy="9255125"/>
          </a:xfrm>
          <a:noFill/>
          <a:ln/>
        </p:spPr>
        <p:txBody>
          <a:bodyPr/>
          <a:lstStyle/>
          <a:p>
            <a:pPr>
              <a:lnSpc>
                <a:spcPct val="90000"/>
              </a:lnSpc>
            </a:pPr>
            <a:r>
              <a:rPr lang="en-US" sz="1800" dirty="0" err="1"/>
              <a:t>Saunaka</a:t>
            </a:r>
            <a:r>
              <a:rPr lang="en-US" sz="1800" dirty="0"/>
              <a:t> asks </a:t>
            </a:r>
            <a:r>
              <a:rPr lang="en-US" sz="1800" dirty="0" err="1"/>
              <a:t>Suta</a:t>
            </a:r>
            <a:r>
              <a:rPr lang="en-US" sz="1800" dirty="0"/>
              <a:t> </a:t>
            </a:r>
            <a:r>
              <a:rPr lang="en-US" sz="1800" dirty="0" err="1"/>
              <a:t>Goswami</a:t>
            </a:r>
            <a:r>
              <a:rPr lang="en-US" sz="1800" dirty="0"/>
              <a:t>: why did </a:t>
            </a:r>
            <a:r>
              <a:rPr lang="en-US" sz="1800" dirty="0" smtClean="0"/>
              <a:t>someone </a:t>
            </a:r>
            <a:r>
              <a:rPr lang="en-US" sz="1800" dirty="0"/>
              <a:t>as self satisfied </a:t>
            </a:r>
            <a:r>
              <a:rPr lang="en-US" sz="1800" dirty="0" smtClean="0"/>
              <a:t>as</a:t>
            </a:r>
          </a:p>
          <a:p>
            <a:pPr>
              <a:lnSpc>
                <a:spcPct val="90000"/>
              </a:lnSpc>
              <a:buNone/>
            </a:pPr>
            <a:r>
              <a:rPr lang="en-US" sz="1800" dirty="0" err="1" smtClean="0"/>
              <a:t>Sukadeva</a:t>
            </a:r>
            <a:r>
              <a:rPr lang="en-US" sz="1800" dirty="0" smtClean="0"/>
              <a:t> </a:t>
            </a:r>
            <a:r>
              <a:rPr lang="en-US" sz="1800" dirty="0" err="1"/>
              <a:t>Goswami</a:t>
            </a:r>
            <a:r>
              <a:rPr lang="en-US" sz="1800" dirty="0"/>
              <a:t> study SB?</a:t>
            </a:r>
          </a:p>
          <a:p>
            <a:pPr lvl="1">
              <a:lnSpc>
                <a:spcPct val="90000"/>
              </a:lnSpc>
            </a:pPr>
            <a:r>
              <a:rPr lang="en-US" sz="1600" dirty="0" err="1"/>
              <a:t>Vyasa</a:t>
            </a:r>
            <a:r>
              <a:rPr lang="en-US" sz="1600" dirty="0"/>
              <a:t> teaches SB to his son </a:t>
            </a:r>
            <a:r>
              <a:rPr lang="en-US" sz="1600" dirty="0" err="1"/>
              <a:t>Sukadeva</a:t>
            </a:r>
            <a:r>
              <a:rPr lang="en-US" sz="1600" dirty="0"/>
              <a:t> </a:t>
            </a:r>
            <a:r>
              <a:rPr lang="en-US" sz="1600" dirty="0" err="1"/>
              <a:t>Goswami</a:t>
            </a:r>
            <a:endParaRPr lang="en-US" sz="1600" dirty="0"/>
          </a:p>
          <a:p>
            <a:pPr lvl="2">
              <a:lnSpc>
                <a:spcPct val="90000"/>
              </a:lnSpc>
            </a:pPr>
            <a:r>
              <a:rPr lang="en-US" sz="2000" dirty="0" err="1"/>
              <a:t>Sukadeva</a:t>
            </a:r>
            <a:r>
              <a:rPr lang="en-US" sz="2000" dirty="0"/>
              <a:t> </a:t>
            </a:r>
            <a:r>
              <a:rPr lang="en-US" sz="2000" dirty="0" err="1"/>
              <a:t>Goswami</a:t>
            </a:r>
            <a:r>
              <a:rPr lang="en-US" sz="2000" dirty="0"/>
              <a:t> was an </a:t>
            </a:r>
            <a:r>
              <a:rPr lang="en-US" sz="2000" dirty="0" err="1"/>
              <a:t>atmarama</a:t>
            </a:r>
            <a:endParaRPr lang="en-US" sz="2000" dirty="0"/>
          </a:p>
          <a:p>
            <a:pPr lvl="3">
              <a:lnSpc>
                <a:spcPct val="90000"/>
              </a:lnSpc>
            </a:pPr>
            <a:r>
              <a:rPr lang="en-US" sz="1600" dirty="0"/>
              <a:t>Self satisfied</a:t>
            </a:r>
          </a:p>
          <a:p>
            <a:pPr lvl="3">
              <a:lnSpc>
                <a:spcPct val="90000"/>
              </a:lnSpc>
            </a:pPr>
            <a:r>
              <a:rPr lang="en-US" sz="1600" dirty="0"/>
              <a:t>No material desires</a:t>
            </a:r>
          </a:p>
          <a:p>
            <a:pPr lvl="2">
              <a:lnSpc>
                <a:spcPct val="90000"/>
              </a:lnSpc>
            </a:pPr>
            <a:r>
              <a:rPr lang="en-US" sz="2000" dirty="0"/>
              <a:t>He came out of the womb only after given </a:t>
            </a:r>
            <a:r>
              <a:rPr lang="en-US" sz="2000" dirty="0" smtClean="0"/>
              <a:t>the</a:t>
            </a:r>
          </a:p>
          <a:p>
            <a:pPr lvl="2">
              <a:lnSpc>
                <a:spcPct val="90000"/>
              </a:lnSpc>
              <a:buNone/>
            </a:pPr>
            <a:r>
              <a:rPr lang="en-US" sz="2000" dirty="0" smtClean="0"/>
              <a:t> </a:t>
            </a:r>
            <a:r>
              <a:rPr lang="en-US" sz="2000" dirty="0"/>
              <a:t>assurance by Lord Krishna Himself that Maya will not touch him</a:t>
            </a:r>
          </a:p>
          <a:p>
            <a:pPr lvl="2">
              <a:lnSpc>
                <a:spcPct val="90000"/>
              </a:lnSpc>
            </a:pPr>
            <a:r>
              <a:rPr lang="en-US" sz="2000" dirty="0"/>
              <a:t>Walks out of the house</a:t>
            </a:r>
          </a:p>
          <a:p>
            <a:pPr lvl="2">
              <a:lnSpc>
                <a:spcPct val="90000"/>
              </a:lnSpc>
            </a:pPr>
            <a:r>
              <a:rPr lang="en-US" sz="2000" dirty="0" err="1"/>
              <a:t>Vyasadeva</a:t>
            </a:r>
            <a:r>
              <a:rPr lang="en-US" sz="2000" dirty="0"/>
              <a:t> sends two messengers with two exquisite </a:t>
            </a:r>
            <a:r>
              <a:rPr lang="en-US" sz="2000" dirty="0" smtClean="0"/>
              <a:t>SB </a:t>
            </a:r>
            <a:r>
              <a:rPr lang="en-US" sz="2000" dirty="0"/>
              <a:t>verses (3.2.23 and 10.21.5) - Verses describe Krishna’s compassion and </a:t>
            </a:r>
            <a:r>
              <a:rPr lang="en-US" sz="2000" dirty="0"/>
              <a:t>b</a:t>
            </a:r>
            <a:r>
              <a:rPr lang="en-US" sz="2000" dirty="0" smtClean="0"/>
              <a:t>eauty</a:t>
            </a:r>
            <a:endParaRPr lang="en-US" sz="2000" dirty="0"/>
          </a:p>
          <a:p>
            <a:pPr lvl="2">
              <a:lnSpc>
                <a:spcPct val="90000"/>
              </a:lnSpc>
            </a:pPr>
            <a:r>
              <a:rPr lang="en-US" sz="2000" dirty="0"/>
              <a:t>Captivate </a:t>
            </a:r>
            <a:r>
              <a:rPr lang="en-US" sz="2000" dirty="0" err="1"/>
              <a:t>Sukadeva</a:t>
            </a:r>
            <a:r>
              <a:rPr lang="en-US" sz="2000" dirty="0"/>
              <a:t> </a:t>
            </a:r>
            <a:r>
              <a:rPr lang="en-US" sz="2000" dirty="0" err="1"/>
              <a:t>Goswami’s</a:t>
            </a:r>
            <a:r>
              <a:rPr lang="en-US" sz="2000" dirty="0"/>
              <a:t> mind and he returns home enticed by the desire to hear SB his father had composed</a:t>
            </a:r>
            <a:r>
              <a:rPr lang="en-US" sz="2000" dirty="0" smtClean="0"/>
              <a:t>.</a:t>
            </a:r>
            <a:endParaRPr lang="en-US" sz="2000" dirty="0"/>
          </a:p>
        </p:txBody>
      </p:sp>
      <p:sp>
        <p:nvSpPr>
          <p:cNvPr id="5127" name="AutoShape 7"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5129" name="AutoShape 9"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5131" name="AutoShape 11" descr="Z"/>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5133" name="Picture 13" descr="028baby_228x272"/>
          <p:cNvPicPr>
            <a:picLocks noChangeAspect="1" noChangeArrowheads="1"/>
          </p:cNvPicPr>
          <p:nvPr/>
        </p:nvPicPr>
        <p:blipFill>
          <a:blip r:embed="rId3" cstate="print"/>
          <a:srcRect/>
          <a:stretch>
            <a:fillRect/>
          </a:stretch>
        </p:blipFill>
        <p:spPr bwMode="auto">
          <a:xfrm>
            <a:off x="6629400" y="685800"/>
            <a:ext cx="2171700" cy="2590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Texts 8-11</a:t>
            </a:r>
            <a:endParaRPr lang="en-US" dirty="0"/>
          </a:p>
        </p:txBody>
      </p:sp>
      <p:sp>
        <p:nvSpPr>
          <p:cNvPr id="3" name="Content Placeholder 2"/>
          <p:cNvSpPr>
            <a:spLocks noGrp="1"/>
          </p:cNvSpPr>
          <p:nvPr>
            <p:ph idx="1"/>
          </p:nvPr>
        </p:nvSpPr>
        <p:spPr/>
        <p:txBody>
          <a:bodyPr>
            <a:normAutofit/>
          </a:bodyPr>
          <a:lstStyle/>
          <a:p>
            <a:pPr>
              <a:lnSpc>
                <a:spcPct val="90000"/>
              </a:lnSpc>
            </a:pPr>
            <a:r>
              <a:rPr lang="en-US" sz="1800" dirty="0" smtClean="0"/>
              <a:t>1.7.10 important “</a:t>
            </a:r>
            <a:r>
              <a:rPr lang="en-US" sz="1800" dirty="0" err="1" smtClean="0"/>
              <a:t>atmarama</a:t>
            </a:r>
            <a:r>
              <a:rPr lang="en-US" sz="1800" dirty="0" smtClean="0"/>
              <a:t> </a:t>
            </a:r>
            <a:r>
              <a:rPr lang="en-US" sz="1800" dirty="0" err="1" smtClean="0"/>
              <a:t>sloka</a:t>
            </a:r>
            <a:r>
              <a:rPr lang="en-US" sz="1800" dirty="0" smtClean="0"/>
              <a:t>”</a:t>
            </a:r>
          </a:p>
          <a:p>
            <a:pPr lvl="1">
              <a:lnSpc>
                <a:spcPct val="90000"/>
              </a:lnSpc>
            </a:pPr>
            <a:r>
              <a:rPr lang="en-US" sz="1600" dirty="0" smtClean="0"/>
              <a:t>“All different varieties of </a:t>
            </a:r>
            <a:r>
              <a:rPr lang="en-US" sz="1600" dirty="0" err="1" smtClean="0"/>
              <a:t>ātmārāmas</a:t>
            </a:r>
            <a:r>
              <a:rPr lang="en-US" sz="1600" dirty="0" smtClean="0"/>
              <a:t> [those who take pleasure in </a:t>
            </a:r>
            <a:r>
              <a:rPr lang="en-US" sz="1600" dirty="0" err="1" smtClean="0"/>
              <a:t>ātmā</a:t>
            </a:r>
            <a:r>
              <a:rPr lang="en-US" sz="1600" dirty="0" smtClean="0"/>
              <a:t>, or spirit self], especially those established on the path of self-realization, though freed from all kinds of material bondage, desire to render unalloyed devotional service unto the Personality of Godhead. This means that the Lord possesses transcendental qualities and therefore can attract everyone, including liberated souls. “</a:t>
            </a:r>
          </a:p>
          <a:p>
            <a:pPr lvl="1">
              <a:lnSpc>
                <a:spcPct val="90000"/>
              </a:lnSpc>
            </a:pPr>
            <a:r>
              <a:rPr lang="en-US" sz="1600" dirty="0" smtClean="0"/>
              <a:t>Lord CM explains in 18 meanings to </a:t>
            </a:r>
            <a:r>
              <a:rPr lang="en-US" sz="1600" dirty="0" err="1" smtClean="0"/>
              <a:t>Sarvabhauma</a:t>
            </a:r>
            <a:r>
              <a:rPr lang="en-US" sz="1600" dirty="0" smtClean="0"/>
              <a:t> B</a:t>
            </a:r>
          </a:p>
          <a:p>
            <a:pPr>
              <a:lnSpc>
                <a:spcPct val="90000"/>
              </a:lnSpc>
            </a:pPr>
            <a:r>
              <a:rPr lang="en-US" sz="1800" dirty="0" smtClean="0"/>
              <a:t>Essence – Those who are already self satisfied, having realized </a:t>
            </a:r>
            <a:r>
              <a:rPr lang="en-US" sz="1800" dirty="0" smtClean="0"/>
              <a:t>themselves </a:t>
            </a:r>
            <a:r>
              <a:rPr lang="en-US" sz="1800" dirty="0" smtClean="0"/>
              <a:t>as souls and been situated in the eternality of </a:t>
            </a:r>
          </a:p>
          <a:p>
            <a:pPr lvl="1">
              <a:lnSpc>
                <a:spcPct val="90000"/>
              </a:lnSpc>
            </a:pPr>
            <a:r>
              <a:rPr lang="en-US" sz="1400" dirty="0" smtClean="0"/>
              <a:t>their existence, become attracted to </a:t>
            </a:r>
            <a:r>
              <a:rPr lang="en-US" sz="1400" dirty="0" err="1" smtClean="0"/>
              <a:t>Krsna</a:t>
            </a:r>
            <a:r>
              <a:rPr lang="en-US" sz="1400" dirty="0" smtClean="0"/>
              <a:t> because the Lord’s </a:t>
            </a:r>
            <a:r>
              <a:rPr lang="en-US" sz="1400" dirty="0" err="1" smtClean="0"/>
              <a:t>nama</a:t>
            </a:r>
            <a:r>
              <a:rPr lang="en-US" sz="1400" dirty="0" smtClean="0"/>
              <a:t>, </a:t>
            </a:r>
            <a:r>
              <a:rPr lang="en-US" sz="1400" dirty="0" err="1" smtClean="0"/>
              <a:t>rupa</a:t>
            </a:r>
            <a:r>
              <a:rPr lang="en-US" sz="1400" dirty="0" smtClean="0"/>
              <a:t>, </a:t>
            </a:r>
            <a:r>
              <a:rPr lang="en-US" sz="1400" dirty="0" err="1" smtClean="0"/>
              <a:t>guna</a:t>
            </a:r>
            <a:r>
              <a:rPr lang="en-US" sz="1400" dirty="0" smtClean="0"/>
              <a:t> and </a:t>
            </a:r>
            <a:r>
              <a:rPr lang="en-US" sz="1400" dirty="0" err="1" smtClean="0"/>
              <a:t>lila</a:t>
            </a:r>
            <a:r>
              <a:rPr lang="en-US" sz="1400" dirty="0" smtClean="0"/>
              <a:t> are all </a:t>
            </a:r>
            <a:r>
              <a:rPr lang="en-US" sz="1400" dirty="0" err="1" smtClean="0"/>
              <a:t>attracive</a:t>
            </a:r>
            <a:r>
              <a:rPr lang="en-US" sz="1400" dirty="0" smtClean="0"/>
              <a:t>.</a:t>
            </a:r>
          </a:p>
          <a:p>
            <a:pPr>
              <a:lnSpc>
                <a:spcPct val="90000"/>
              </a:lnSpc>
            </a:pPr>
            <a:r>
              <a:rPr lang="en-US" sz="1800" dirty="0" smtClean="0"/>
              <a:t>SP summarizes </a:t>
            </a:r>
            <a:r>
              <a:rPr lang="en-US" sz="1800" dirty="0" err="1" smtClean="0"/>
              <a:t>Sukadeva’s</a:t>
            </a:r>
            <a:r>
              <a:rPr lang="en-US" sz="1800" dirty="0" smtClean="0"/>
              <a:t> attraction for the </a:t>
            </a:r>
            <a:r>
              <a:rPr lang="en-US" sz="1800" dirty="0" err="1" smtClean="0"/>
              <a:t>Bhagavatam</a:t>
            </a:r>
            <a:r>
              <a:rPr lang="en-US" sz="1800" dirty="0" smtClean="0"/>
              <a:t>(in 1.7.10)</a:t>
            </a:r>
          </a:p>
          <a:p>
            <a:pPr lvl="1">
              <a:lnSpc>
                <a:spcPct val="90000"/>
              </a:lnSpc>
            </a:pPr>
            <a:r>
              <a:rPr lang="en-US" sz="1400" dirty="0" smtClean="0"/>
              <a:t>By His personal features and </a:t>
            </a:r>
            <a:r>
              <a:rPr lang="en-US" sz="1400" dirty="0" err="1" smtClean="0"/>
              <a:t>transcendetal</a:t>
            </a:r>
            <a:r>
              <a:rPr lang="en-US" sz="1400" dirty="0" smtClean="0"/>
              <a:t> attributes, </a:t>
            </a:r>
            <a:r>
              <a:rPr lang="en-US" sz="1400" b="1" dirty="0" smtClean="0"/>
              <a:t>the Lord attracts all psychological activities of a pure devotee. Such is the attractive power of the Lord. </a:t>
            </a:r>
            <a:r>
              <a:rPr lang="en-US" sz="1400" dirty="0" smtClean="0"/>
              <a:t>The attraction is so powerful that a pure devotee never hankers for any one of the 4 principles of religion…. So by </a:t>
            </a:r>
            <a:r>
              <a:rPr lang="en-US" sz="1400" dirty="0" smtClean="0"/>
              <a:t>interpreting </a:t>
            </a:r>
            <a:r>
              <a:rPr lang="en-US" sz="1400" dirty="0" smtClean="0"/>
              <a:t>each and every word of this </a:t>
            </a:r>
            <a:r>
              <a:rPr lang="en-US" sz="1400" dirty="0" err="1" smtClean="0"/>
              <a:t>sloka</a:t>
            </a:r>
            <a:r>
              <a:rPr lang="en-US" sz="1400" dirty="0" smtClean="0"/>
              <a:t>, one can see unlimited numbers of transcendental qualities of Lord Krishna that attract the mind of a pure devotee.</a:t>
            </a:r>
          </a:p>
          <a:p>
            <a:pPr lvl="2">
              <a:lnSpc>
                <a:spcPct val="90000"/>
              </a:lnSpc>
              <a:buFontTx/>
              <a:buChar cha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4000"/>
              <a:t>Texts 12-40: Arjuna captures Asvatthama</a:t>
            </a:r>
          </a:p>
        </p:txBody>
      </p:sp>
      <p:sp>
        <p:nvSpPr>
          <p:cNvPr id="6147" name="Rectangle 3"/>
          <p:cNvSpPr>
            <a:spLocks noGrp="1" noChangeArrowheads="1"/>
          </p:cNvSpPr>
          <p:nvPr>
            <p:ph idx="1"/>
          </p:nvPr>
        </p:nvSpPr>
        <p:spPr/>
        <p:txBody>
          <a:bodyPr/>
          <a:lstStyle/>
          <a:p>
            <a:pPr>
              <a:lnSpc>
                <a:spcPct val="90000"/>
              </a:lnSpc>
            </a:pPr>
            <a:r>
              <a:rPr lang="en-US" sz="2400" dirty="0"/>
              <a:t>Text 12: </a:t>
            </a:r>
            <a:r>
              <a:rPr lang="en-US" sz="2400" dirty="0" err="1" smtClean="0"/>
              <a:t>Sūta</a:t>
            </a:r>
            <a:r>
              <a:rPr lang="en-US" sz="2400" dirty="0"/>
              <a:t> </a:t>
            </a:r>
            <a:r>
              <a:rPr lang="en-US" sz="2400" dirty="0" err="1"/>
              <a:t>Gosvāmī</a:t>
            </a:r>
            <a:r>
              <a:rPr lang="en-US" sz="2400" dirty="0"/>
              <a:t> thus addressed the </a:t>
            </a:r>
            <a:r>
              <a:rPr lang="en-US" sz="2400" dirty="0" err="1"/>
              <a:t>ṛṣis</a:t>
            </a:r>
            <a:r>
              <a:rPr lang="en-US" sz="2400" dirty="0"/>
              <a:t> headed by </a:t>
            </a:r>
            <a:r>
              <a:rPr lang="en-US" sz="2400" dirty="0" err="1" smtClean="0"/>
              <a:t>Śaunaka</a:t>
            </a:r>
            <a:r>
              <a:rPr lang="en-US" sz="2400" dirty="0" smtClean="0"/>
              <a:t>: </a:t>
            </a:r>
            <a:r>
              <a:rPr lang="en-US" sz="2400" dirty="0"/>
              <a:t>Now I shall begin the transcendental narration of the Lord </a:t>
            </a:r>
            <a:r>
              <a:rPr lang="en-US" sz="2400" dirty="0" err="1"/>
              <a:t>Śrī</a:t>
            </a:r>
            <a:r>
              <a:rPr lang="en-US" sz="2400" dirty="0"/>
              <a:t> </a:t>
            </a:r>
            <a:r>
              <a:rPr lang="en-US" sz="2400" dirty="0" err="1"/>
              <a:t>Kṛṣṇa</a:t>
            </a:r>
            <a:r>
              <a:rPr lang="en-US" sz="2400" dirty="0"/>
              <a:t> and topics of the birth, activities and deliverance of King </a:t>
            </a:r>
            <a:r>
              <a:rPr lang="en-US" sz="2400" dirty="0" err="1"/>
              <a:t>Parīkṣit</a:t>
            </a:r>
            <a:r>
              <a:rPr lang="en-US" sz="2400" dirty="0"/>
              <a:t>, the sage amongst kings, as well as topics of the renunciation of the worldly order by the sons of </a:t>
            </a:r>
            <a:r>
              <a:rPr lang="en-US" sz="2400" dirty="0" err="1"/>
              <a:t>Pāṇḍu</a:t>
            </a:r>
            <a:r>
              <a:rPr lang="en-US" sz="2400" dirty="0"/>
              <a:t>. </a:t>
            </a:r>
          </a:p>
          <a:p>
            <a:pPr lvl="1">
              <a:lnSpc>
                <a:spcPct val="90000"/>
              </a:lnSpc>
            </a:pPr>
            <a:r>
              <a:rPr lang="en-US" sz="2000" dirty="0"/>
              <a:t>1.4.9 : The </a:t>
            </a:r>
            <a:r>
              <a:rPr lang="en-US" sz="2000" dirty="0" err="1"/>
              <a:t>Rsis</a:t>
            </a:r>
            <a:r>
              <a:rPr lang="en-US" sz="2000" dirty="0"/>
              <a:t> had asked about </a:t>
            </a:r>
            <a:r>
              <a:rPr lang="en-US" sz="2000" dirty="0" err="1"/>
              <a:t>Maharaj</a:t>
            </a:r>
            <a:r>
              <a:rPr lang="en-US" sz="2000" dirty="0"/>
              <a:t> </a:t>
            </a:r>
            <a:r>
              <a:rPr lang="en-US" sz="2000" dirty="0" err="1"/>
              <a:t>Pariksit</a:t>
            </a:r>
            <a:endParaRPr lang="en-US" sz="2000" dirty="0"/>
          </a:p>
          <a:p>
            <a:pPr lvl="1">
              <a:lnSpc>
                <a:spcPct val="90000"/>
              </a:lnSpc>
            </a:pPr>
            <a:r>
              <a:rPr lang="en-US" sz="2000" dirty="0" err="1"/>
              <a:t>Suta</a:t>
            </a:r>
            <a:r>
              <a:rPr lang="en-US" sz="2000" dirty="0"/>
              <a:t> </a:t>
            </a:r>
            <a:r>
              <a:rPr lang="en-US" sz="2000" dirty="0" err="1"/>
              <a:t>Goswami</a:t>
            </a:r>
            <a:r>
              <a:rPr lang="en-US" sz="2000" dirty="0"/>
              <a:t> words are </a:t>
            </a:r>
            <a:r>
              <a:rPr lang="en-US" sz="2000" dirty="0" err="1"/>
              <a:t>vaksye</a:t>
            </a:r>
            <a:r>
              <a:rPr lang="en-US" sz="2000" dirty="0"/>
              <a:t> </a:t>
            </a:r>
            <a:r>
              <a:rPr lang="en-US" sz="2000" dirty="0" err="1"/>
              <a:t>Ksna-kathodayam</a:t>
            </a:r>
            <a:r>
              <a:rPr lang="en-US" sz="2000" dirty="0"/>
              <a:t> – words that give rise to speaking of </a:t>
            </a:r>
            <a:r>
              <a:rPr lang="en-US" sz="2000" dirty="0" err="1"/>
              <a:t>Krsna</a:t>
            </a:r>
            <a:r>
              <a:rPr lang="en-US" sz="2000" dirty="0"/>
              <a:t> </a:t>
            </a:r>
            <a:r>
              <a:rPr lang="en-US" sz="2000" dirty="0" err="1"/>
              <a:t>katha</a:t>
            </a:r>
            <a:endParaRPr lang="en-US" sz="2000" dirty="0"/>
          </a:p>
          <a:p>
            <a:pPr lvl="1">
              <a:lnSpc>
                <a:spcPct val="90000"/>
              </a:lnSpc>
            </a:pPr>
            <a:r>
              <a:rPr lang="en-US" sz="2000" dirty="0"/>
              <a:t>Thus </a:t>
            </a:r>
            <a:r>
              <a:rPr lang="en-US" sz="2000" dirty="0" err="1"/>
              <a:t>suta</a:t>
            </a:r>
            <a:r>
              <a:rPr lang="en-US" sz="2000" dirty="0"/>
              <a:t> begins the story at the point of disaster, just after the Battle of </a:t>
            </a:r>
            <a:r>
              <a:rPr lang="en-US" sz="2000" dirty="0" err="1"/>
              <a:t>Kuruksetra</a:t>
            </a:r>
            <a:endParaRPr lang="en-US" sz="2000" dirty="0"/>
          </a:p>
          <a:p>
            <a:pPr lvl="1">
              <a:lnSpc>
                <a:spcPct val="90000"/>
              </a:lnSpc>
            </a:pPr>
            <a:r>
              <a:rPr lang="en-US" sz="2000" dirty="0"/>
              <a:t>For the first time in this narration we will see </a:t>
            </a:r>
            <a:r>
              <a:rPr lang="en-US" sz="2000" dirty="0" err="1"/>
              <a:t>Krsna</a:t>
            </a:r>
            <a:r>
              <a:rPr lang="en-US" sz="2000" dirty="0"/>
              <a:t> in action.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How is Krsna introduced ?</a:t>
            </a:r>
          </a:p>
        </p:txBody>
      </p:sp>
      <p:sp>
        <p:nvSpPr>
          <p:cNvPr id="7171" name="Rectangle 3"/>
          <p:cNvSpPr>
            <a:spLocks noGrp="1" noChangeArrowheads="1"/>
          </p:cNvSpPr>
          <p:nvPr>
            <p:ph idx="1"/>
          </p:nvPr>
        </p:nvSpPr>
        <p:spPr/>
        <p:txBody>
          <a:bodyPr/>
          <a:lstStyle/>
          <a:p>
            <a:r>
              <a:rPr lang="en-US" sz="2800" dirty="0"/>
              <a:t>So far we heard about:</a:t>
            </a:r>
          </a:p>
          <a:p>
            <a:pPr lvl="1"/>
            <a:r>
              <a:rPr lang="en-US" sz="2400" dirty="0"/>
              <a:t>His glories (</a:t>
            </a:r>
            <a:r>
              <a:rPr lang="en-US" sz="2400" dirty="0" err="1"/>
              <a:t>satyam</a:t>
            </a:r>
            <a:r>
              <a:rPr lang="en-US" sz="2400" dirty="0"/>
              <a:t> </a:t>
            </a:r>
            <a:r>
              <a:rPr lang="en-US" sz="2400" dirty="0" err="1"/>
              <a:t>param</a:t>
            </a:r>
            <a:r>
              <a:rPr lang="en-US" sz="2400" dirty="0"/>
              <a:t>)</a:t>
            </a:r>
          </a:p>
          <a:p>
            <a:pPr lvl="1"/>
            <a:r>
              <a:rPr lang="en-US" sz="2400" dirty="0"/>
              <a:t>Potency of performing devotional </a:t>
            </a:r>
            <a:endParaRPr lang="en-US" sz="2400" dirty="0" smtClean="0"/>
          </a:p>
          <a:p>
            <a:pPr lvl="1">
              <a:buNone/>
            </a:pPr>
            <a:r>
              <a:rPr lang="en-US" sz="2400" dirty="0" smtClean="0"/>
              <a:t>service </a:t>
            </a:r>
            <a:r>
              <a:rPr lang="en-US" sz="2400" dirty="0"/>
              <a:t>– acquire knowledge and detachment.</a:t>
            </a:r>
          </a:p>
          <a:p>
            <a:r>
              <a:rPr lang="en-US" sz="2800" dirty="0"/>
              <a:t>How is Krishna </a:t>
            </a:r>
            <a:r>
              <a:rPr lang="en-US" sz="2800" dirty="0" smtClean="0"/>
              <a:t>introduced?:</a:t>
            </a:r>
            <a:endParaRPr lang="en-US" sz="2800" dirty="0"/>
          </a:p>
          <a:p>
            <a:pPr lvl="1"/>
            <a:r>
              <a:rPr lang="en-US" sz="2400" dirty="0"/>
              <a:t>He is serving His devotee </a:t>
            </a:r>
            <a:r>
              <a:rPr lang="en-US" sz="2400" dirty="0" err="1"/>
              <a:t>Arjuna</a:t>
            </a:r>
            <a:r>
              <a:rPr lang="en-US" sz="2400" dirty="0"/>
              <a:t> as a chariot driver</a:t>
            </a:r>
          </a:p>
          <a:p>
            <a:pPr lvl="1"/>
            <a:r>
              <a:rPr lang="en-US" sz="2400" dirty="0"/>
              <a:t>SB 1.7 – SB 1.11 – we see an intimate glimpse of </a:t>
            </a:r>
            <a:r>
              <a:rPr lang="en-US" sz="2400" dirty="0" err="1"/>
              <a:t>Krsna</a:t>
            </a:r>
            <a:r>
              <a:rPr lang="en-US" sz="2400" dirty="0"/>
              <a:t> interacting with His devotees</a:t>
            </a:r>
          </a:p>
          <a:p>
            <a:pPr lvl="2"/>
            <a:r>
              <a:rPr lang="en-US" sz="2000" dirty="0"/>
              <a:t>The most intimate glimpse we will see before the Tenth canto pastimes</a:t>
            </a:r>
          </a:p>
        </p:txBody>
      </p:sp>
      <p:pic>
        <p:nvPicPr>
          <p:cNvPr id="7173" name="Picture 5" descr="bankebihari"/>
          <p:cNvPicPr>
            <a:picLocks noChangeAspect="1" noChangeArrowheads="1"/>
          </p:cNvPicPr>
          <p:nvPr/>
        </p:nvPicPr>
        <p:blipFill>
          <a:blip r:embed="rId3" cstate="print"/>
          <a:srcRect/>
          <a:stretch>
            <a:fillRect/>
          </a:stretch>
        </p:blipFill>
        <p:spPr bwMode="auto">
          <a:xfrm>
            <a:off x="5791200" y="1143000"/>
            <a:ext cx="2590800" cy="1943100"/>
          </a:xfrm>
          <a:prstGeom prst="rect">
            <a:avLst/>
          </a:prstGeom>
          <a:noFill/>
        </p:spPr>
      </p:pic>
      <p:sp>
        <p:nvSpPr>
          <p:cNvPr id="7175" name="AutoShape 7"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7177" name="AutoShape 9" descr="2Q=="/>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152400"/>
            <a:ext cx="8229600" cy="1143000"/>
          </a:xfrm>
        </p:spPr>
        <p:txBody>
          <a:bodyPr/>
          <a:lstStyle/>
          <a:p>
            <a:r>
              <a:rPr lang="en-US"/>
              <a:t>Ashvattama’s humiliation</a:t>
            </a:r>
          </a:p>
        </p:txBody>
      </p:sp>
      <p:pic>
        <p:nvPicPr>
          <p:cNvPr id="30729" name="Picture 9" descr="aswatthama (1)"/>
          <p:cNvPicPr>
            <a:picLocks noGrp="1" noChangeAspect="1" noChangeArrowheads="1"/>
          </p:cNvPicPr>
          <p:nvPr>
            <p:ph sz="half" idx="1"/>
          </p:nvPr>
        </p:nvPicPr>
        <p:blipFill>
          <a:blip r:embed="rId3" cstate="print"/>
          <a:srcRect/>
          <a:stretch>
            <a:fillRect/>
          </a:stretch>
        </p:blipFill>
        <p:spPr>
          <a:xfrm>
            <a:off x="2667000" y="984647"/>
            <a:ext cx="3886200" cy="2692003"/>
          </a:xfrm>
          <a:noFill/>
          <a:ln/>
        </p:spPr>
      </p:pic>
      <p:sp>
        <p:nvSpPr>
          <p:cNvPr id="30730" name="Rectangle 10"/>
          <p:cNvSpPr>
            <a:spLocks noGrp="1" noChangeArrowheads="1"/>
          </p:cNvSpPr>
          <p:nvPr>
            <p:ph type="body" sz="half" idx="2"/>
          </p:nvPr>
        </p:nvSpPr>
        <p:spPr>
          <a:xfrm>
            <a:off x="381000" y="3810000"/>
            <a:ext cx="8229600" cy="2187575"/>
          </a:xfrm>
        </p:spPr>
        <p:txBody>
          <a:bodyPr>
            <a:noAutofit/>
          </a:bodyPr>
          <a:lstStyle/>
          <a:p>
            <a:pPr>
              <a:lnSpc>
                <a:spcPct val="80000"/>
              </a:lnSpc>
            </a:pPr>
            <a:r>
              <a:rPr lang="en-US" sz="1400" dirty="0" err="1"/>
              <a:t>Ashwattama</a:t>
            </a:r>
            <a:r>
              <a:rPr lang="en-US" sz="1400" dirty="0"/>
              <a:t>, son of </a:t>
            </a:r>
            <a:r>
              <a:rPr lang="en-US" sz="1400" dirty="0" err="1"/>
              <a:t>Dronacarya</a:t>
            </a:r>
            <a:r>
              <a:rPr lang="en-US" sz="1400" dirty="0"/>
              <a:t> and opponent of the </a:t>
            </a:r>
            <a:r>
              <a:rPr lang="en-US" sz="1400" dirty="0" err="1"/>
              <a:t>Pandavas</a:t>
            </a:r>
            <a:r>
              <a:rPr lang="en-US" sz="1400" dirty="0"/>
              <a:t>, kills the 5 sons of </a:t>
            </a:r>
            <a:r>
              <a:rPr lang="en-US" sz="1400" dirty="0" err="1"/>
              <a:t>Draupadi</a:t>
            </a:r>
            <a:r>
              <a:rPr lang="en-US" sz="1400" dirty="0"/>
              <a:t> in their sleep. </a:t>
            </a:r>
            <a:r>
              <a:rPr lang="en-US" sz="1400" dirty="0" err="1"/>
              <a:t>Draupadi</a:t>
            </a:r>
            <a:r>
              <a:rPr lang="en-US" sz="1400" dirty="0"/>
              <a:t> is grief-stricken</a:t>
            </a:r>
            <a:r>
              <a:rPr lang="en-US" sz="1400" dirty="0" smtClean="0"/>
              <a:t>.  </a:t>
            </a:r>
            <a:r>
              <a:rPr lang="en-US" sz="1400" dirty="0"/>
              <a:t>To pacify her, </a:t>
            </a:r>
            <a:r>
              <a:rPr lang="en-US" sz="1400" dirty="0" err="1"/>
              <a:t>Arjuna</a:t>
            </a:r>
            <a:r>
              <a:rPr lang="en-US" sz="1400" dirty="0"/>
              <a:t> vows revenge promising to deliver </a:t>
            </a:r>
            <a:r>
              <a:rPr lang="en-US" sz="1400" dirty="0" err="1"/>
              <a:t>Ashvatthama’s</a:t>
            </a:r>
            <a:r>
              <a:rPr lang="en-US" sz="1400" dirty="0"/>
              <a:t> head to her. He mounts the chariot and the Lord takes the reins. </a:t>
            </a:r>
          </a:p>
          <a:p>
            <a:pPr>
              <a:lnSpc>
                <a:spcPct val="80000"/>
              </a:lnSpc>
            </a:pPr>
            <a:r>
              <a:rPr lang="en-US" sz="1400" dirty="0" err="1"/>
              <a:t>Ashvatthama</a:t>
            </a:r>
            <a:r>
              <a:rPr lang="en-US" sz="1400" dirty="0"/>
              <a:t> gets terrified and starts to flee. When he realizes his horses are fatigued, he releases he </a:t>
            </a:r>
            <a:r>
              <a:rPr lang="en-US" sz="1400" dirty="0" err="1"/>
              <a:t>Brahmastra</a:t>
            </a:r>
            <a:r>
              <a:rPr lang="en-US" sz="1400" dirty="0"/>
              <a:t> which he does not know how to withdraw. </a:t>
            </a:r>
            <a:r>
              <a:rPr lang="en-US" sz="1400" dirty="0" smtClean="0"/>
              <a:t> </a:t>
            </a:r>
            <a:r>
              <a:rPr lang="en-US" sz="1400" dirty="0" err="1" smtClean="0"/>
              <a:t>Arjuna</a:t>
            </a:r>
            <a:r>
              <a:rPr lang="en-US" sz="1400" dirty="0" smtClean="0"/>
              <a:t> </a:t>
            </a:r>
            <a:r>
              <a:rPr lang="en-US" sz="1400" dirty="0"/>
              <a:t>realizes his life is in danger and he prays to the Lord. The Lord advises him to subdue it with the power of his own </a:t>
            </a:r>
            <a:r>
              <a:rPr lang="en-US" sz="1400" dirty="0" err="1"/>
              <a:t>brahmastra</a:t>
            </a:r>
            <a:r>
              <a:rPr lang="en-US" sz="1400" dirty="0"/>
              <a:t>. The </a:t>
            </a:r>
            <a:r>
              <a:rPr lang="en-US" sz="1400" dirty="0" err="1"/>
              <a:t>Brahmastra</a:t>
            </a:r>
            <a:r>
              <a:rPr lang="en-US" sz="1400" dirty="0"/>
              <a:t> is subdued and </a:t>
            </a:r>
            <a:r>
              <a:rPr lang="en-US" sz="1400" dirty="0" err="1"/>
              <a:t>Arjuna</a:t>
            </a:r>
            <a:r>
              <a:rPr lang="en-US" sz="1400" dirty="0"/>
              <a:t> captures </a:t>
            </a:r>
            <a:r>
              <a:rPr lang="en-US" sz="1400" dirty="0" err="1"/>
              <a:t>Ashvatthama</a:t>
            </a:r>
            <a:r>
              <a:rPr lang="en-US" sz="1400" dirty="0"/>
              <a:t>. </a:t>
            </a:r>
          </a:p>
          <a:p>
            <a:pPr>
              <a:lnSpc>
                <a:spcPct val="80000"/>
              </a:lnSpc>
            </a:pPr>
            <a:r>
              <a:rPr lang="en-US" sz="1400" dirty="0"/>
              <a:t>He does not kill him even when the Lord asks him to do so. When </a:t>
            </a:r>
            <a:r>
              <a:rPr lang="en-US" sz="1400" dirty="0" err="1"/>
              <a:t>Draupadi</a:t>
            </a:r>
            <a:r>
              <a:rPr lang="en-US" sz="1400" dirty="0"/>
              <a:t> sees </a:t>
            </a:r>
            <a:r>
              <a:rPr lang="en-US" sz="1400" dirty="0" err="1"/>
              <a:t>Ashvatthama</a:t>
            </a:r>
            <a:r>
              <a:rPr lang="en-US" sz="1400" dirty="0"/>
              <a:t> bound by the ropes she feels compassion, she offers him respect- Asks </a:t>
            </a:r>
            <a:r>
              <a:rPr lang="en-US" sz="1400" dirty="0" err="1"/>
              <a:t>Arjuna</a:t>
            </a:r>
            <a:r>
              <a:rPr lang="en-US" sz="1400" dirty="0"/>
              <a:t> to release him. </a:t>
            </a:r>
            <a:r>
              <a:rPr lang="en-US" sz="1400" dirty="0" err="1" smtClean="0"/>
              <a:t>Yudhisthira</a:t>
            </a:r>
            <a:r>
              <a:rPr lang="en-US" sz="1400" dirty="0" smtClean="0"/>
              <a:t> </a:t>
            </a:r>
            <a:r>
              <a:rPr lang="en-US" sz="1400" dirty="0"/>
              <a:t>supports </a:t>
            </a:r>
            <a:r>
              <a:rPr lang="en-US" sz="1400" dirty="0" err="1"/>
              <a:t>Draupadi’s</a:t>
            </a:r>
            <a:r>
              <a:rPr lang="en-US" sz="1400" dirty="0"/>
              <a:t> words and so do </a:t>
            </a:r>
            <a:r>
              <a:rPr lang="en-US" sz="1400" dirty="0" err="1"/>
              <a:t>Nakula</a:t>
            </a:r>
            <a:r>
              <a:rPr lang="en-US" sz="1400" dirty="0"/>
              <a:t> and </a:t>
            </a:r>
            <a:r>
              <a:rPr lang="en-US" sz="1400" dirty="0" err="1"/>
              <a:t>Sahadeva</a:t>
            </a:r>
            <a:r>
              <a:rPr lang="en-US" sz="1400" dirty="0"/>
              <a:t>. </a:t>
            </a:r>
            <a:r>
              <a:rPr lang="en-US" sz="1400" dirty="0" err="1"/>
              <a:t>Bhima</a:t>
            </a:r>
            <a:r>
              <a:rPr lang="en-US" sz="1400" dirty="0"/>
              <a:t> rushes to kill </a:t>
            </a:r>
            <a:r>
              <a:rPr lang="en-US" sz="1400" dirty="0" err="1"/>
              <a:t>Ashvatthama</a:t>
            </a:r>
            <a:r>
              <a:rPr lang="en-US" sz="1400" dirty="0"/>
              <a:t> but </a:t>
            </a:r>
            <a:r>
              <a:rPr lang="en-US" sz="1400" dirty="0" err="1"/>
              <a:t>Draupadi</a:t>
            </a:r>
            <a:r>
              <a:rPr lang="en-US" sz="1400" dirty="0"/>
              <a:t> obstructs </a:t>
            </a:r>
            <a:r>
              <a:rPr lang="en-US" sz="1400" dirty="0" err="1" smtClean="0"/>
              <a:t>him.Lord</a:t>
            </a:r>
            <a:r>
              <a:rPr lang="en-US" sz="1400" dirty="0" smtClean="0"/>
              <a:t> </a:t>
            </a:r>
            <a:r>
              <a:rPr lang="en-US" sz="1400" dirty="0"/>
              <a:t>Krishna tells </a:t>
            </a:r>
            <a:r>
              <a:rPr lang="en-US" sz="1400" dirty="0" err="1"/>
              <a:t>Arjuna</a:t>
            </a:r>
            <a:r>
              <a:rPr lang="en-US" sz="1400" dirty="0"/>
              <a:t> that he has to fulfill the promise to his wife and also act to </a:t>
            </a:r>
            <a:r>
              <a:rPr lang="en-US" sz="1400" dirty="0" err="1"/>
              <a:t>Bhima’s</a:t>
            </a:r>
            <a:r>
              <a:rPr lang="en-US" sz="1400" dirty="0"/>
              <a:t> and the Lord’s satisfaction. </a:t>
            </a:r>
          </a:p>
          <a:p>
            <a:pPr>
              <a:lnSpc>
                <a:spcPct val="80000"/>
              </a:lnSpc>
            </a:pPr>
            <a:r>
              <a:rPr lang="en-US" sz="1400" dirty="0" err="1"/>
              <a:t>Arjuna</a:t>
            </a:r>
            <a:r>
              <a:rPr lang="en-US" sz="1400" dirty="0"/>
              <a:t> thus cuts of </a:t>
            </a:r>
            <a:r>
              <a:rPr lang="en-US" sz="1400" dirty="0" err="1"/>
              <a:t>Ashvatthama’s</a:t>
            </a:r>
            <a:r>
              <a:rPr lang="en-US" sz="1400" dirty="0"/>
              <a:t> hair and removes his jewel- such humiliation is as good as death. </a:t>
            </a:r>
            <a:r>
              <a:rPr lang="en-US" sz="1400" dirty="0" err="1"/>
              <a:t>Ashvatthama</a:t>
            </a:r>
            <a:r>
              <a:rPr lang="en-US" sz="1400" dirty="0"/>
              <a:t> is released and the </a:t>
            </a:r>
            <a:r>
              <a:rPr lang="en-US" sz="1400" dirty="0" err="1"/>
              <a:t>pandavas</a:t>
            </a:r>
            <a:r>
              <a:rPr lang="en-US" sz="1400" dirty="0"/>
              <a:t> lament for the countless family members killed and the perform the funeral rites for their sons and relatives who had died in the battle of </a:t>
            </a:r>
            <a:r>
              <a:rPr lang="en-US" sz="1400" dirty="0" err="1"/>
              <a:t>kuruksetra</a:t>
            </a:r>
            <a:r>
              <a:rPr lang="en-US" sz="1400" dirty="0"/>
              <a:t>.</a:t>
            </a:r>
          </a:p>
        </p:txBody>
      </p:sp>
      <p:sp>
        <p:nvSpPr>
          <p:cNvPr id="30726" name="AutoShape 6"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0727" name="AutoShape 7" descr="2Q=="/>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buddhis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S030004114">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BoxedArt_Buddhist</Template>
  <TotalTime>671</TotalTime>
  <Words>2291</Words>
  <Application>Microsoft Office PowerPoint</Application>
  <PresentationFormat>On-screen Show (4:3)</PresentationFormat>
  <Paragraphs>266</Paragraphs>
  <Slides>29</Slides>
  <Notes>29</Notes>
  <HiddenSlides>0</HiddenSlides>
  <MMClips>0</MMClips>
  <ScaleCrop>false</ScaleCrop>
  <HeadingPairs>
    <vt:vector size="4" baseType="variant">
      <vt:variant>
        <vt:lpstr>Theme</vt:lpstr>
      </vt:variant>
      <vt:variant>
        <vt:i4>26</vt:i4>
      </vt:variant>
      <vt:variant>
        <vt:lpstr>Slide Titles</vt:lpstr>
      </vt:variant>
      <vt:variant>
        <vt:i4>29</vt:i4>
      </vt:variant>
    </vt:vector>
  </HeadingPairs>
  <TitlesOfParts>
    <vt:vector size="55" baseType="lpstr">
      <vt:lpstr>11buddhist</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TS030004114</vt:lpstr>
      <vt:lpstr>Canto 1 Chapter 7 Summary</vt:lpstr>
      <vt:lpstr>Chapter 7 Summary</vt:lpstr>
      <vt:lpstr>Texts 1-7</vt:lpstr>
      <vt:lpstr>Slide 4</vt:lpstr>
      <vt:lpstr>Texts 8-11</vt:lpstr>
      <vt:lpstr>Texts 8-11</vt:lpstr>
      <vt:lpstr>Texts 12-40: Arjuna captures Asvatthama</vt:lpstr>
      <vt:lpstr>How is Krsna introduced ?</vt:lpstr>
      <vt:lpstr>Ashvattama’s humiliation</vt:lpstr>
      <vt:lpstr>Lessons: How Arjuna takes shelter of Krishna(1.7.22-23)</vt:lpstr>
      <vt:lpstr>Draupadi’s 6 reasons for not killing Ashvatthama</vt:lpstr>
      <vt:lpstr>Lessons: Draupadi’s exalted nature and quality of forgiveness</vt:lpstr>
      <vt:lpstr>Canto 1 Chapter 8 Summary</vt:lpstr>
      <vt:lpstr>Chapter 8 Summary</vt:lpstr>
      <vt:lpstr>Texts 1-16: Krsna Again Saves His devotees </vt:lpstr>
      <vt:lpstr>Texts 1-16: Krsna Again Saves His devotees</vt:lpstr>
      <vt:lpstr>Texts 1-16: Krsna Again Saves His devotees</vt:lpstr>
      <vt:lpstr>Lessons: From Ashvatthama</vt:lpstr>
      <vt:lpstr>Texts 17-36: Kunti Devi Begins to offer Prayers</vt:lpstr>
      <vt:lpstr>         Texts 17-36: Kunti Devi Begins to offer Prayers</vt:lpstr>
      <vt:lpstr>         Texts 17-36: Kunti Devi Begins to offer Prayers</vt:lpstr>
      <vt:lpstr>         Texts 17-36: Kunti Devi Begins to offer Prayers</vt:lpstr>
      <vt:lpstr>         Texts 17-36: Kunti Devi Begins to offer Prayers</vt:lpstr>
      <vt:lpstr>   Texts 37-43: Kuntidevi Concludes by          Expressing Her Fear- and Her Actual Desire   </vt:lpstr>
      <vt:lpstr>   Texts 37-43: Kuntidevi Concludes by          Expressing Her Fear- and Her Actual Desire   </vt:lpstr>
      <vt:lpstr>   Texts 37-43: Kuntidevi Concludes by          Expressing Her Fear- and Her Actual Desire   </vt:lpstr>
      <vt:lpstr>Texts 44-52: Krsna Accepts Kuntidevi’s Prayers and Hears the distressed Words of Yudhisthira Maharaja</vt:lpstr>
      <vt:lpstr>Texts 44-52: Krsna Accepts Kuntidevi’s Prayers and Hears the distressed Words of Yudhisthira Maharaja</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navkishori dasi</dc:creator>
  <cp:lastModifiedBy>navkishori</cp:lastModifiedBy>
  <cp:revision>13</cp:revision>
  <dcterms:created xsi:type="dcterms:W3CDTF">2011-06-10T19:34:49Z</dcterms:created>
  <dcterms:modified xsi:type="dcterms:W3CDTF">2011-06-11T16:24:35Z</dcterms:modified>
</cp:coreProperties>
</file>